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ssistant" panose="020B0604020202020204" charset="-79"/>
      <p:regular r:id="rId18"/>
    </p:embeddedFont>
    <p:embeddedFont>
      <p:font typeface="Calibri" panose="020F0502020204030204" pitchFamily="34" charset="0"/>
      <p:regular r:id="rId19"/>
      <p:bold r:id="rId20"/>
      <p:italic r:id="rId21"/>
      <p:boldItalic r:id="rId22"/>
    </p:embeddedFont>
    <p:embeddedFont>
      <p:font typeface="Assistant Bold" panose="020B0604020202020204" charset="-79"/>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74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07.06.2024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3.jpeg"/><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33.svg"/><Relationship Id="rId4" Type="http://schemas.openxmlformats.org/officeDocument/2006/relationships/image" Target="../media/image25.png"/><Relationship Id="rId9" Type="http://schemas.openxmlformats.org/officeDocument/2006/relationships/image" Target="../media/image27.jpe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10.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9.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7.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slideLayout" Target="../slideLayouts/slideLayout7.xml"/><Relationship Id="rId7" Type="http://schemas.openxmlformats.org/officeDocument/2006/relationships/image" Target="../media/image17.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1.png"/><Relationship Id="rId10" Type="http://schemas.openxmlformats.org/officeDocument/2006/relationships/image" Target="../media/image4.svg"/><Relationship Id="rId4" Type="http://schemas.openxmlformats.org/officeDocument/2006/relationships/notesSlide" Target="../notesSlides/notesSlide9.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17696" y="686232"/>
            <a:ext cx="762448" cy="1152204"/>
            <a:chOff x="0" y="0"/>
            <a:chExt cx="1016597" cy="1536272"/>
          </a:xfrm>
        </p:grpSpPr>
        <p:sp>
          <p:nvSpPr>
            <p:cNvPr id="3" name="Freeform 3"/>
            <p:cNvSpPr/>
            <p:nvPr/>
          </p:nvSpPr>
          <p:spPr>
            <a:xfrm>
              <a:off x="0" y="0"/>
              <a:ext cx="1016635" cy="1536319"/>
            </a:xfrm>
            <a:custGeom>
              <a:avLst/>
              <a:gdLst/>
              <a:ahLst/>
              <a:cxnLst/>
              <a:rect l="l" t="t" r="r" b="b"/>
              <a:pathLst>
                <a:path w="1016635" h="1536319">
                  <a:moveTo>
                    <a:pt x="0" y="0"/>
                  </a:moveTo>
                  <a:lnTo>
                    <a:pt x="1016635" y="0"/>
                  </a:lnTo>
                  <a:lnTo>
                    <a:pt x="1016635" y="1536319"/>
                  </a:lnTo>
                  <a:lnTo>
                    <a:pt x="0" y="1536319"/>
                  </a:lnTo>
                  <a:close/>
                </a:path>
              </a:pathLst>
            </a:custGeom>
            <a:solidFill>
              <a:srgbClr val="FFFFFF"/>
            </a:solidFill>
          </p:spPr>
        </p:sp>
      </p:grpSp>
      <p:sp>
        <p:nvSpPr>
          <p:cNvPr id="4" name="Freeform 4"/>
          <p:cNvSpPr/>
          <p:nvPr/>
        </p:nvSpPr>
        <p:spPr>
          <a:xfrm>
            <a:off x="16960208" y="768850"/>
            <a:ext cx="677422" cy="994812"/>
          </a:xfrm>
          <a:custGeom>
            <a:avLst/>
            <a:gdLst/>
            <a:ahLst/>
            <a:cxnLst/>
            <a:rect l="l" t="t" r="r" b="b"/>
            <a:pathLst>
              <a:path w="677422" h="994812">
                <a:moveTo>
                  <a:pt x="0" y="0"/>
                </a:moveTo>
                <a:lnTo>
                  <a:pt x="677422" y="0"/>
                </a:lnTo>
                <a:lnTo>
                  <a:pt x="677422" y="994812"/>
                </a:lnTo>
                <a:lnTo>
                  <a:pt x="0" y="994812"/>
                </a:lnTo>
                <a:lnTo>
                  <a:pt x="0" y="0"/>
                </a:lnTo>
                <a:close/>
              </a:path>
            </a:pathLst>
          </a:custGeom>
          <a:blipFill>
            <a:blip r:embed="rId3"/>
            <a:stretch>
              <a:fillRect l="-79" r="-79"/>
            </a:stretch>
          </a:blipFill>
        </p:spPr>
      </p:sp>
      <p:grpSp>
        <p:nvGrpSpPr>
          <p:cNvPr id="5" name="Group 5"/>
          <p:cNvGrpSpPr/>
          <p:nvPr/>
        </p:nvGrpSpPr>
        <p:grpSpPr>
          <a:xfrm>
            <a:off x="623452" y="685820"/>
            <a:ext cx="5120850" cy="1041808"/>
            <a:chOff x="0" y="0"/>
            <a:chExt cx="6827800" cy="1389077"/>
          </a:xfrm>
        </p:grpSpPr>
        <p:sp>
          <p:nvSpPr>
            <p:cNvPr id="6" name="Freeform 6"/>
            <p:cNvSpPr/>
            <p:nvPr/>
          </p:nvSpPr>
          <p:spPr>
            <a:xfrm>
              <a:off x="0" y="0"/>
              <a:ext cx="6827774" cy="1389126"/>
            </a:xfrm>
            <a:custGeom>
              <a:avLst/>
              <a:gdLst/>
              <a:ahLst/>
              <a:cxnLst/>
              <a:rect l="l" t="t" r="r" b="b"/>
              <a:pathLst>
                <a:path w="6827774" h="1389126">
                  <a:moveTo>
                    <a:pt x="0" y="0"/>
                  </a:moveTo>
                  <a:lnTo>
                    <a:pt x="6827774" y="0"/>
                  </a:lnTo>
                  <a:lnTo>
                    <a:pt x="6827774" y="1389126"/>
                  </a:lnTo>
                  <a:lnTo>
                    <a:pt x="0" y="1389126"/>
                  </a:lnTo>
                  <a:close/>
                </a:path>
              </a:pathLst>
            </a:custGeom>
            <a:solidFill>
              <a:srgbClr val="FFFFFF"/>
            </a:solidFill>
          </p:spPr>
        </p:sp>
      </p:grpSp>
      <p:sp>
        <p:nvSpPr>
          <p:cNvPr id="7" name="Freeform 7"/>
          <p:cNvSpPr/>
          <p:nvPr/>
        </p:nvSpPr>
        <p:spPr>
          <a:xfrm>
            <a:off x="783576" y="765678"/>
            <a:ext cx="4800600" cy="882092"/>
          </a:xfrm>
          <a:custGeom>
            <a:avLst/>
            <a:gdLst/>
            <a:ahLst/>
            <a:cxnLst/>
            <a:rect l="l" t="t" r="r" b="b"/>
            <a:pathLst>
              <a:path w="4800600" h="882092">
                <a:moveTo>
                  <a:pt x="0" y="0"/>
                </a:moveTo>
                <a:lnTo>
                  <a:pt x="4800600" y="0"/>
                </a:lnTo>
                <a:lnTo>
                  <a:pt x="4800600" y="882092"/>
                </a:lnTo>
                <a:lnTo>
                  <a:pt x="0" y="882092"/>
                </a:lnTo>
                <a:lnTo>
                  <a:pt x="0" y="0"/>
                </a:lnTo>
                <a:close/>
              </a:path>
            </a:pathLst>
          </a:custGeom>
          <a:blipFill>
            <a:blip r:embed="rId4"/>
            <a:stretch>
              <a:fillRect l="-379" r="-389" b="-2"/>
            </a:stretch>
          </a:blipFill>
        </p:spPr>
      </p:sp>
      <p:grpSp>
        <p:nvGrpSpPr>
          <p:cNvPr id="8" name="Group 8"/>
          <p:cNvGrpSpPr/>
          <p:nvPr/>
        </p:nvGrpSpPr>
        <p:grpSpPr>
          <a:xfrm>
            <a:off x="16835420" y="685784"/>
            <a:ext cx="825600" cy="1152000"/>
            <a:chOff x="0" y="0"/>
            <a:chExt cx="1100800" cy="1536000"/>
          </a:xfrm>
        </p:grpSpPr>
        <p:sp>
          <p:nvSpPr>
            <p:cNvPr id="9" name="Freeform 9"/>
            <p:cNvSpPr/>
            <p:nvPr/>
          </p:nvSpPr>
          <p:spPr>
            <a:xfrm>
              <a:off x="0" y="0"/>
              <a:ext cx="1100836" cy="1535938"/>
            </a:xfrm>
            <a:custGeom>
              <a:avLst/>
              <a:gdLst/>
              <a:ahLst/>
              <a:cxnLst/>
              <a:rect l="l" t="t" r="r" b="b"/>
              <a:pathLst>
                <a:path w="1100836" h="1535938">
                  <a:moveTo>
                    <a:pt x="0" y="0"/>
                  </a:moveTo>
                  <a:lnTo>
                    <a:pt x="1100836" y="0"/>
                  </a:lnTo>
                  <a:lnTo>
                    <a:pt x="1100836" y="1535938"/>
                  </a:lnTo>
                  <a:lnTo>
                    <a:pt x="0" y="1535938"/>
                  </a:lnTo>
                  <a:close/>
                </a:path>
              </a:pathLst>
            </a:custGeom>
            <a:solidFill>
              <a:srgbClr val="FFFFFF"/>
            </a:solidFill>
          </p:spPr>
        </p:sp>
      </p:grpSp>
      <p:grpSp>
        <p:nvGrpSpPr>
          <p:cNvPr id="10" name="Group 10"/>
          <p:cNvGrpSpPr/>
          <p:nvPr/>
        </p:nvGrpSpPr>
        <p:grpSpPr>
          <a:xfrm>
            <a:off x="14000" y="-14000"/>
            <a:ext cx="18288000" cy="511800"/>
            <a:chOff x="0" y="0"/>
            <a:chExt cx="24384000" cy="682400"/>
          </a:xfrm>
        </p:grpSpPr>
        <p:sp>
          <p:nvSpPr>
            <p:cNvPr id="11" name="Freeform 11"/>
            <p:cNvSpPr/>
            <p:nvPr/>
          </p:nvSpPr>
          <p:spPr>
            <a:xfrm>
              <a:off x="0" y="0"/>
              <a:ext cx="24384000" cy="682371"/>
            </a:xfrm>
            <a:custGeom>
              <a:avLst/>
              <a:gdLst/>
              <a:ahLst/>
              <a:cxnLst/>
              <a:rect l="l" t="t" r="r" b="b"/>
              <a:pathLst>
                <a:path w="24384000" h="682371">
                  <a:moveTo>
                    <a:pt x="0" y="0"/>
                  </a:moveTo>
                  <a:lnTo>
                    <a:pt x="24384000" y="0"/>
                  </a:lnTo>
                  <a:lnTo>
                    <a:pt x="24384000" y="682371"/>
                  </a:lnTo>
                  <a:lnTo>
                    <a:pt x="0" y="682371"/>
                  </a:lnTo>
                  <a:close/>
                </a:path>
              </a:pathLst>
            </a:custGeom>
            <a:solidFill>
              <a:srgbClr val="58ADC5"/>
            </a:solidFill>
          </p:spPr>
        </p:sp>
      </p:grpSp>
      <p:grpSp>
        <p:nvGrpSpPr>
          <p:cNvPr id="12" name="Group 12"/>
          <p:cNvGrpSpPr/>
          <p:nvPr/>
        </p:nvGrpSpPr>
        <p:grpSpPr>
          <a:xfrm>
            <a:off x="0" y="0"/>
            <a:ext cx="439200" cy="10309800"/>
            <a:chOff x="0" y="0"/>
            <a:chExt cx="585600" cy="13746400"/>
          </a:xfrm>
        </p:grpSpPr>
        <p:sp>
          <p:nvSpPr>
            <p:cNvPr id="13" name="Freeform 13"/>
            <p:cNvSpPr/>
            <p:nvPr/>
          </p:nvSpPr>
          <p:spPr>
            <a:xfrm>
              <a:off x="0" y="0"/>
              <a:ext cx="585597" cy="13746353"/>
            </a:xfrm>
            <a:custGeom>
              <a:avLst/>
              <a:gdLst/>
              <a:ahLst/>
              <a:cxnLst/>
              <a:rect l="l" t="t" r="r" b="b"/>
              <a:pathLst>
                <a:path w="585597" h="13746353">
                  <a:moveTo>
                    <a:pt x="0" y="0"/>
                  </a:moveTo>
                  <a:lnTo>
                    <a:pt x="585597" y="0"/>
                  </a:lnTo>
                  <a:lnTo>
                    <a:pt x="585597" y="13746353"/>
                  </a:lnTo>
                  <a:lnTo>
                    <a:pt x="0" y="13746353"/>
                  </a:lnTo>
                  <a:close/>
                </a:path>
              </a:pathLst>
            </a:custGeom>
            <a:solidFill>
              <a:srgbClr val="58ADC5"/>
            </a:solidFill>
          </p:spPr>
        </p:sp>
      </p:grpSp>
      <p:grpSp>
        <p:nvGrpSpPr>
          <p:cNvPr id="14" name="Group 14"/>
          <p:cNvGrpSpPr/>
          <p:nvPr/>
        </p:nvGrpSpPr>
        <p:grpSpPr>
          <a:xfrm>
            <a:off x="17862800" y="0"/>
            <a:ext cx="439200" cy="10309800"/>
            <a:chOff x="0" y="0"/>
            <a:chExt cx="585600" cy="13746400"/>
          </a:xfrm>
        </p:grpSpPr>
        <p:sp>
          <p:nvSpPr>
            <p:cNvPr id="15" name="Freeform 15"/>
            <p:cNvSpPr/>
            <p:nvPr/>
          </p:nvSpPr>
          <p:spPr>
            <a:xfrm>
              <a:off x="0" y="0"/>
              <a:ext cx="585597" cy="13746353"/>
            </a:xfrm>
            <a:custGeom>
              <a:avLst/>
              <a:gdLst/>
              <a:ahLst/>
              <a:cxnLst/>
              <a:rect l="l" t="t" r="r" b="b"/>
              <a:pathLst>
                <a:path w="585597" h="13746353">
                  <a:moveTo>
                    <a:pt x="0" y="0"/>
                  </a:moveTo>
                  <a:lnTo>
                    <a:pt x="585597" y="0"/>
                  </a:lnTo>
                  <a:lnTo>
                    <a:pt x="585597" y="13746353"/>
                  </a:lnTo>
                  <a:lnTo>
                    <a:pt x="0" y="13746353"/>
                  </a:lnTo>
                  <a:close/>
                </a:path>
              </a:pathLst>
            </a:custGeom>
            <a:solidFill>
              <a:srgbClr val="58ADC5"/>
            </a:solidFill>
          </p:spPr>
        </p:sp>
      </p:grpSp>
      <p:grpSp>
        <p:nvGrpSpPr>
          <p:cNvPr id="16" name="Group 16"/>
          <p:cNvGrpSpPr/>
          <p:nvPr/>
        </p:nvGrpSpPr>
        <p:grpSpPr>
          <a:xfrm>
            <a:off x="14000" y="9596250"/>
            <a:ext cx="18288000" cy="713400"/>
            <a:chOff x="0" y="0"/>
            <a:chExt cx="24384000" cy="951200"/>
          </a:xfrm>
        </p:grpSpPr>
        <p:sp>
          <p:nvSpPr>
            <p:cNvPr id="17" name="Freeform 17"/>
            <p:cNvSpPr/>
            <p:nvPr/>
          </p:nvSpPr>
          <p:spPr>
            <a:xfrm>
              <a:off x="0" y="0"/>
              <a:ext cx="24384000" cy="951230"/>
            </a:xfrm>
            <a:custGeom>
              <a:avLst/>
              <a:gdLst/>
              <a:ahLst/>
              <a:cxnLst/>
              <a:rect l="l" t="t" r="r" b="b"/>
              <a:pathLst>
                <a:path w="24384000" h="951230">
                  <a:moveTo>
                    <a:pt x="0" y="0"/>
                  </a:moveTo>
                  <a:lnTo>
                    <a:pt x="24384000" y="0"/>
                  </a:lnTo>
                  <a:lnTo>
                    <a:pt x="24384000" y="951230"/>
                  </a:lnTo>
                  <a:lnTo>
                    <a:pt x="0" y="951230"/>
                  </a:lnTo>
                  <a:close/>
                </a:path>
              </a:pathLst>
            </a:custGeom>
            <a:solidFill>
              <a:srgbClr val="58ADC5"/>
            </a:solidFill>
          </p:spPr>
        </p:sp>
      </p:grpSp>
      <p:grpSp>
        <p:nvGrpSpPr>
          <p:cNvPr id="18" name="Group 18"/>
          <p:cNvGrpSpPr/>
          <p:nvPr/>
        </p:nvGrpSpPr>
        <p:grpSpPr>
          <a:xfrm>
            <a:off x="12801500" y="4800750"/>
            <a:ext cx="5486484" cy="5486240"/>
            <a:chOff x="0" y="0"/>
            <a:chExt cx="7315312" cy="7314987"/>
          </a:xfrm>
        </p:grpSpPr>
        <p:sp>
          <p:nvSpPr>
            <p:cNvPr id="19" name="Freeform 19"/>
            <p:cNvSpPr/>
            <p:nvPr/>
          </p:nvSpPr>
          <p:spPr>
            <a:xfrm>
              <a:off x="0" y="0"/>
              <a:ext cx="7315327" cy="7314946"/>
            </a:xfrm>
            <a:custGeom>
              <a:avLst/>
              <a:gdLst/>
              <a:ahLst/>
              <a:cxnLst/>
              <a:rect l="l" t="t" r="r" b="b"/>
              <a:pathLst>
                <a:path w="7315327" h="7314946">
                  <a:moveTo>
                    <a:pt x="7315327" y="7311136"/>
                  </a:moveTo>
                  <a:lnTo>
                    <a:pt x="7315327" y="0"/>
                  </a:lnTo>
                  <a:lnTo>
                    <a:pt x="0" y="7314946"/>
                  </a:lnTo>
                  <a:close/>
                </a:path>
              </a:pathLst>
            </a:custGeom>
            <a:solidFill>
              <a:srgbClr val="58ADC5"/>
            </a:solidFill>
          </p:spPr>
        </p:sp>
      </p:grpSp>
      <p:sp>
        <p:nvSpPr>
          <p:cNvPr id="20" name="TextBox 20"/>
          <p:cNvSpPr txBox="1"/>
          <p:nvPr/>
        </p:nvSpPr>
        <p:spPr>
          <a:xfrm rot="-2700000">
            <a:off x="13382991" y="7553142"/>
            <a:ext cx="5332582" cy="600075"/>
          </a:xfrm>
          <a:prstGeom prst="rect">
            <a:avLst/>
          </a:prstGeom>
        </p:spPr>
        <p:txBody>
          <a:bodyPr lIns="0" tIns="0" rIns="0" bIns="0" rtlCol="0" anchor="t">
            <a:spAutoFit/>
          </a:bodyPr>
          <a:lstStyle/>
          <a:p>
            <a:pPr algn="ctr">
              <a:lnSpc>
                <a:spcPts val="2400"/>
              </a:lnSpc>
            </a:pPr>
            <a:r>
              <a:rPr lang="en-US" sz="2000">
                <a:solidFill>
                  <a:srgbClr val="FFFFFF"/>
                </a:solidFill>
                <a:latin typeface="Assistant Bold"/>
              </a:rPr>
              <a:t>We use tech to connect human potential and opportunity with dignity &amp; humility   </a:t>
            </a:r>
          </a:p>
        </p:txBody>
      </p:sp>
      <p:grpSp>
        <p:nvGrpSpPr>
          <p:cNvPr id="21" name="Group 21"/>
          <p:cNvGrpSpPr/>
          <p:nvPr/>
        </p:nvGrpSpPr>
        <p:grpSpPr>
          <a:xfrm>
            <a:off x="16829550" y="8489300"/>
            <a:ext cx="837294" cy="837144"/>
            <a:chOff x="0" y="0"/>
            <a:chExt cx="1116392" cy="1116192"/>
          </a:xfrm>
        </p:grpSpPr>
        <p:sp>
          <p:nvSpPr>
            <p:cNvPr id="22" name="Freeform 22"/>
            <p:cNvSpPr/>
            <p:nvPr/>
          </p:nvSpPr>
          <p:spPr>
            <a:xfrm>
              <a:off x="0" y="0"/>
              <a:ext cx="1116330" cy="1116203"/>
            </a:xfrm>
            <a:custGeom>
              <a:avLst/>
              <a:gdLst/>
              <a:ahLst/>
              <a:cxnLst/>
              <a:rect l="l" t="t" r="r" b="b"/>
              <a:pathLst>
                <a:path w="1116330" h="1116203">
                  <a:moveTo>
                    <a:pt x="1116330" y="1115568"/>
                  </a:moveTo>
                  <a:lnTo>
                    <a:pt x="1116330" y="0"/>
                  </a:lnTo>
                  <a:lnTo>
                    <a:pt x="0" y="1116203"/>
                  </a:lnTo>
                  <a:close/>
                </a:path>
              </a:pathLst>
            </a:custGeom>
            <a:solidFill>
              <a:srgbClr val="EA5B25"/>
            </a:solidFill>
          </p:spPr>
        </p:sp>
      </p:grpSp>
      <p:sp>
        <p:nvSpPr>
          <p:cNvPr id="23" name="TextBox 23"/>
          <p:cNvSpPr txBox="1"/>
          <p:nvPr/>
        </p:nvSpPr>
        <p:spPr>
          <a:xfrm>
            <a:off x="714825" y="3117571"/>
            <a:ext cx="13125020" cy="2552700"/>
          </a:xfrm>
          <a:prstGeom prst="rect">
            <a:avLst/>
          </a:prstGeom>
        </p:spPr>
        <p:txBody>
          <a:bodyPr lIns="0" tIns="0" rIns="0" bIns="0" rtlCol="0" anchor="t">
            <a:spAutoFit/>
          </a:bodyPr>
          <a:lstStyle/>
          <a:p>
            <a:pPr algn="l">
              <a:lnSpc>
                <a:spcPts val="10080"/>
              </a:lnSpc>
            </a:pPr>
            <a:r>
              <a:rPr lang="en-US" sz="8400">
                <a:solidFill>
                  <a:srgbClr val="58ADC5"/>
                </a:solidFill>
                <a:latin typeface="Assistant Bold"/>
              </a:rPr>
              <a:t>Presentation of the project</a:t>
            </a:r>
          </a:p>
          <a:p>
            <a:pPr algn="l">
              <a:lnSpc>
                <a:spcPts val="10080"/>
              </a:lnSpc>
            </a:pPr>
            <a:r>
              <a:rPr lang="en-US" sz="8400">
                <a:solidFill>
                  <a:srgbClr val="58ADC5"/>
                </a:solidFill>
                <a:latin typeface="Assistant Bold"/>
              </a:rPr>
              <a:t> “Job Seeker App”</a:t>
            </a:r>
          </a:p>
        </p:txBody>
      </p:sp>
      <p:sp>
        <p:nvSpPr>
          <p:cNvPr id="24" name="TextBox 24"/>
          <p:cNvSpPr txBox="1"/>
          <p:nvPr/>
        </p:nvSpPr>
        <p:spPr>
          <a:xfrm>
            <a:off x="714825" y="8634650"/>
            <a:ext cx="5724750" cy="600075"/>
          </a:xfrm>
          <a:prstGeom prst="rect">
            <a:avLst/>
          </a:prstGeom>
        </p:spPr>
        <p:txBody>
          <a:bodyPr lIns="0" tIns="0" rIns="0" bIns="0" rtlCol="0" anchor="t">
            <a:spAutoFit/>
          </a:bodyPr>
          <a:lstStyle/>
          <a:p>
            <a:pPr algn="l">
              <a:lnSpc>
                <a:spcPts val="2400"/>
              </a:lnSpc>
            </a:pPr>
            <a:r>
              <a:rPr lang="en-US" sz="2000">
                <a:solidFill>
                  <a:srgbClr val="000000"/>
                </a:solidFill>
                <a:latin typeface="Assistant Bold"/>
              </a:rPr>
              <a:t>Name: Shelikhov Dmytro</a:t>
            </a:r>
          </a:p>
          <a:p>
            <a:pPr algn="l">
              <a:lnSpc>
                <a:spcPts val="2400"/>
              </a:lnSpc>
            </a:pPr>
            <a:r>
              <a:rPr lang="en-US" sz="2000">
                <a:solidFill>
                  <a:srgbClr val="000000"/>
                </a:solidFill>
                <a:latin typeface="Assistant Bold"/>
              </a:rPr>
              <a:t>Contact: shelikhovdmytro@gmail.com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17696" y="686232"/>
            <a:ext cx="762448" cy="1152204"/>
            <a:chOff x="0" y="0"/>
            <a:chExt cx="1016597" cy="1536272"/>
          </a:xfrm>
        </p:grpSpPr>
        <p:sp>
          <p:nvSpPr>
            <p:cNvPr id="3" name="Freeform 3"/>
            <p:cNvSpPr/>
            <p:nvPr/>
          </p:nvSpPr>
          <p:spPr>
            <a:xfrm>
              <a:off x="0" y="0"/>
              <a:ext cx="1016635" cy="1536319"/>
            </a:xfrm>
            <a:custGeom>
              <a:avLst/>
              <a:gdLst/>
              <a:ahLst/>
              <a:cxnLst/>
              <a:rect l="l" t="t" r="r" b="b"/>
              <a:pathLst>
                <a:path w="1016635" h="1536319">
                  <a:moveTo>
                    <a:pt x="0" y="0"/>
                  </a:moveTo>
                  <a:lnTo>
                    <a:pt x="1016635" y="0"/>
                  </a:lnTo>
                  <a:lnTo>
                    <a:pt x="1016635" y="1536319"/>
                  </a:lnTo>
                  <a:lnTo>
                    <a:pt x="0" y="1536319"/>
                  </a:lnTo>
                  <a:close/>
                </a:path>
              </a:pathLst>
            </a:custGeom>
            <a:solidFill>
              <a:srgbClr val="FFFFFF"/>
            </a:solidFill>
          </p:spPr>
        </p:sp>
      </p:grpSp>
      <p:sp>
        <p:nvSpPr>
          <p:cNvPr id="4" name="Freeform 4"/>
          <p:cNvSpPr/>
          <p:nvPr/>
        </p:nvSpPr>
        <p:spPr>
          <a:xfrm>
            <a:off x="17259300" y="267522"/>
            <a:ext cx="677422" cy="994812"/>
          </a:xfrm>
          <a:custGeom>
            <a:avLst/>
            <a:gdLst/>
            <a:ahLst/>
            <a:cxnLst/>
            <a:rect l="l" t="t" r="r" b="b"/>
            <a:pathLst>
              <a:path w="677422" h="994812">
                <a:moveTo>
                  <a:pt x="0" y="0"/>
                </a:moveTo>
                <a:lnTo>
                  <a:pt x="677422" y="0"/>
                </a:lnTo>
                <a:lnTo>
                  <a:pt x="677422" y="994812"/>
                </a:lnTo>
                <a:lnTo>
                  <a:pt x="0" y="994812"/>
                </a:lnTo>
                <a:lnTo>
                  <a:pt x="0" y="0"/>
                </a:lnTo>
                <a:close/>
              </a:path>
            </a:pathLst>
          </a:custGeom>
          <a:blipFill>
            <a:blip r:embed="rId3"/>
            <a:stretch>
              <a:fillRect l="-79" r="-79"/>
            </a:stretch>
          </a:blipFill>
        </p:spPr>
      </p:sp>
      <p:sp>
        <p:nvSpPr>
          <p:cNvPr id="5" name="Freeform 5"/>
          <p:cNvSpPr/>
          <p:nvPr/>
        </p:nvSpPr>
        <p:spPr>
          <a:xfrm>
            <a:off x="2473655" y="3498051"/>
            <a:ext cx="13340690" cy="6402853"/>
          </a:xfrm>
          <a:custGeom>
            <a:avLst/>
            <a:gdLst/>
            <a:ahLst/>
            <a:cxnLst/>
            <a:rect l="l" t="t" r="r" b="b"/>
            <a:pathLst>
              <a:path w="13340690" h="6402853">
                <a:moveTo>
                  <a:pt x="0" y="0"/>
                </a:moveTo>
                <a:lnTo>
                  <a:pt x="13340690" y="0"/>
                </a:lnTo>
                <a:lnTo>
                  <a:pt x="13340690" y="6402853"/>
                </a:lnTo>
                <a:lnTo>
                  <a:pt x="0" y="6402853"/>
                </a:lnTo>
                <a:lnTo>
                  <a:pt x="0" y="0"/>
                </a:lnTo>
                <a:close/>
              </a:path>
            </a:pathLst>
          </a:custGeom>
          <a:blipFill>
            <a:blip r:embed="rId4"/>
            <a:stretch>
              <a:fillRect r="-208"/>
            </a:stretch>
          </a:blipFill>
        </p:spPr>
      </p:sp>
      <p:sp>
        <p:nvSpPr>
          <p:cNvPr id="6" name="TextBox 6"/>
          <p:cNvSpPr txBox="1"/>
          <p:nvPr/>
        </p:nvSpPr>
        <p:spPr>
          <a:xfrm>
            <a:off x="5332552" y="881389"/>
            <a:ext cx="7622896" cy="761890"/>
          </a:xfrm>
          <a:prstGeom prst="rect">
            <a:avLst/>
          </a:prstGeom>
        </p:spPr>
        <p:txBody>
          <a:bodyPr lIns="0" tIns="0" rIns="0" bIns="0" rtlCol="0" anchor="t">
            <a:spAutoFit/>
          </a:bodyPr>
          <a:lstStyle/>
          <a:p>
            <a:pPr algn="l">
              <a:lnSpc>
                <a:spcPts val="6047"/>
              </a:lnSpc>
            </a:pPr>
            <a:r>
              <a:rPr lang="en-US" sz="5039">
                <a:solidFill>
                  <a:srgbClr val="000000"/>
                </a:solidFill>
                <a:latin typeface="Assistant Bold"/>
              </a:rPr>
              <a:t>Describe and show the bot</a:t>
            </a:r>
          </a:p>
        </p:txBody>
      </p:sp>
      <p:sp>
        <p:nvSpPr>
          <p:cNvPr id="7" name="TextBox 7"/>
          <p:cNvSpPr txBox="1"/>
          <p:nvPr/>
        </p:nvSpPr>
        <p:spPr>
          <a:xfrm>
            <a:off x="1028700" y="1999197"/>
            <a:ext cx="16908022" cy="1232154"/>
          </a:xfrm>
          <a:prstGeom prst="rect">
            <a:avLst/>
          </a:prstGeom>
        </p:spPr>
        <p:txBody>
          <a:bodyPr lIns="0" tIns="0" rIns="0" bIns="0" rtlCol="0" anchor="t">
            <a:spAutoFit/>
          </a:bodyPr>
          <a:lstStyle/>
          <a:p>
            <a:pPr algn="l">
              <a:lnSpc>
                <a:spcPts val="4967"/>
              </a:lnSpc>
            </a:pPr>
            <a:r>
              <a:rPr lang="en-US" sz="3600">
                <a:solidFill>
                  <a:srgbClr val="000000"/>
                </a:solidFill>
                <a:latin typeface="Assistant"/>
              </a:rPr>
              <a:t>After the program finds and processes all vacancies, they will be displayed in the form of a table and can be downloaded below in an Excel file.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17696" y="686232"/>
            <a:ext cx="762448" cy="1152204"/>
            <a:chOff x="0" y="0"/>
            <a:chExt cx="1016597" cy="1536272"/>
          </a:xfrm>
        </p:grpSpPr>
        <p:sp>
          <p:nvSpPr>
            <p:cNvPr id="3" name="Freeform 3"/>
            <p:cNvSpPr/>
            <p:nvPr/>
          </p:nvSpPr>
          <p:spPr>
            <a:xfrm>
              <a:off x="0" y="0"/>
              <a:ext cx="1016635" cy="1536319"/>
            </a:xfrm>
            <a:custGeom>
              <a:avLst/>
              <a:gdLst/>
              <a:ahLst/>
              <a:cxnLst/>
              <a:rect l="l" t="t" r="r" b="b"/>
              <a:pathLst>
                <a:path w="1016635" h="1536319">
                  <a:moveTo>
                    <a:pt x="0" y="0"/>
                  </a:moveTo>
                  <a:lnTo>
                    <a:pt x="1016635" y="0"/>
                  </a:lnTo>
                  <a:lnTo>
                    <a:pt x="1016635" y="1536319"/>
                  </a:lnTo>
                  <a:lnTo>
                    <a:pt x="0" y="1536319"/>
                  </a:lnTo>
                  <a:close/>
                </a:path>
              </a:pathLst>
            </a:custGeom>
            <a:solidFill>
              <a:srgbClr val="FFFFFF"/>
            </a:solidFill>
          </p:spPr>
        </p:sp>
      </p:grpSp>
      <p:sp>
        <p:nvSpPr>
          <p:cNvPr id="4" name="Freeform 4"/>
          <p:cNvSpPr/>
          <p:nvPr/>
        </p:nvSpPr>
        <p:spPr>
          <a:xfrm>
            <a:off x="16960209" y="267522"/>
            <a:ext cx="677422" cy="994812"/>
          </a:xfrm>
          <a:custGeom>
            <a:avLst/>
            <a:gdLst/>
            <a:ahLst/>
            <a:cxnLst/>
            <a:rect l="l" t="t" r="r" b="b"/>
            <a:pathLst>
              <a:path w="677422" h="994812">
                <a:moveTo>
                  <a:pt x="0" y="0"/>
                </a:moveTo>
                <a:lnTo>
                  <a:pt x="677422" y="0"/>
                </a:lnTo>
                <a:lnTo>
                  <a:pt x="677422" y="994812"/>
                </a:lnTo>
                <a:lnTo>
                  <a:pt x="0" y="994812"/>
                </a:lnTo>
                <a:lnTo>
                  <a:pt x="0" y="0"/>
                </a:lnTo>
                <a:close/>
              </a:path>
            </a:pathLst>
          </a:custGeom>
          <a:blipFill>
            <a:blip r:embed="rId3"/>
            <a:stretch>
              <a:fillRect l="-79" r="-79"/>
            </a:stretch>
          </a:blipFill>
        </p:spPr>
      </p:sp>
      <p:sp>
        <p:nvSpPr>
          <p:cNvPr id="5" name="Freeform 5"/>
          <p:cNvSpPr/>
          <p:nvPr/>
        </p:nvSpPr>
        <p:spPr>
          <a:xfrm>
            <a:off x="311822" y="4020278"/>
            <a:ext cx="17664355" cy="1699834"/>
          </a:xfrm>
          <a:custGeom>
            <a:avLst/>
            <a:gdLst/>
            <a:ahLst/>
            <a:cxnLst/>
            <a:rect l="l" t="t" r="r" b="b"/>
            <a:pathLst>
              <a:path w="17664355" h="1699834">
                <a:moveTo>
                  <a:pt x="0" y="0"/>
                </a:moveTo>
                <a:lnTo>
                  <a:pt x="17664356" y="0"/>
                </a:lnTo>
                <a:lnTo>
                  <a:pt x="17664356" y="1699834"/>
                </a:lnTo>
                <a:lnTo>
                  <a:pt x="0" y="1699834"/>
                </a:lnTo>
                <a:lnTo>
                  <a:pt x="0" y="0"/>
                </a:lnTo>
                <a:close/>
              </a:path>
            </a:pathLst>
          </a:custGeom>
          <a:blipFill>
            <a:blip r:embed="rId4"/>
            <a:stretch>
              <a:fillRect/>
            </a:stretch>
          </a:blipFill>
        </p:spPr>
      </p:sp>
      <p:sp>
        <p:nvSpPr>
          <p:cNvPr id="6" name="Freeform 6"/>
          <p:cNvSpPr/>
          <p:nvPr/>
        </p:nvSpPr>
        <p:spPr>
          <a:xfrm>
            <a:off x="311822" y="6358287"/>
            <a:ext cx="17642529" cy="2001043"/>
          </a:xfrm>
          <a:custGeom>
            <a:avLst/>
            <a:gdLst/>
            <a:ahLst/>
            <a:cxnLst/>
            <a:rect l="l" t="t" r="r" b="b"/>
            <a:pathLst>
              <a:path w="17642529" h="2001043">
                <a:moveTo>
                  <a:pt x="0" y="0"/>
                </a:moveTo>
                <a:lnTo>
                  <a:pt x="17642529" y="0"/>
                </a:lnTo>
                <a:lnTo>
                  <a:pt x="17642529" y="2001043"/>
                </a:lnTo>
                <a:lnTo>
                  <a:pt x="0" y="2001043"/>
                </a:lnTo>
                <a:lnTo>
                  <a:pt x="0" y="0"/>
                </a:lnTo>
                <a:close/>
              </a:path>
            </a:pathLst>
          </a:custGeom>
          <a:blipFill>
            <a:blip r:embed="rId5"/>
            <a:stretch>
              <a:fillRect/>
            </a:stretch>
          </a:blipFill>
        </p:spPr>
      </p:sp>
      <p:sp>
        <p:nvSpPr>
          <p:cNvPr id="7" name="TextBox 7"/>
          <p:cNvSpPr txBox="1"/>
          <p:nvPr/>
        </p:nvSpPr>
        <p:spPr>
          <a:xfrm>
            <a:off x="5646650" y="1028700"/>
            <a:ext cx="7622896" cy="761890"/>
          </a:xfrm>
          <a:prstGeom prst="rect">
            <a:avLst/>
          </a:prstGeom>
        </p:spPr>
        <p:txBody>
          <a:bodyPr lIns="0" tIns="0" rIns="0" bIns="0" rtlCol="0" anchor="t">
            <a:spAutoFit/>
          </a:bodyPr>
          <a:lstStyle/>
          <a:p>
            <a:pPr algn="l">
              <a:lnSpc>
                <a:spcPts val="6047"/>
              </a:lnSpc>
            </a:pPr>
            <a:r>
              <a:rPr lang="en-US" sz="5039">
                <a:solidFill>
                  <a:srgbClr val="000000"/>
                </a:solidFill>
                <a:latin typeface="Assistant Bold"/>
              </a:rPr>
              <a:t>Describe and show the bot</a:t>
            </a:r>
          </a:p>
        </p:txBody>
      </p:sp>
      <p:sp>
        <p:nvSpPr>
          <p:cNvPr id="8" name="TextBox 8"/>
          <p:cNvSpPr txBox="1"/>
          <p:nvPr/>
        </p:nvSpPr>
        <p:spPr>
          <a:xfrm>
            <a:off x="961846" y="2151220"/>
            <a:ext cx="16992506" cy="1232154"/>
          </a:xfrm>
          <a:prstGeom prst="rect">
            <a:avLst/>
          </a:prstGeom>
        </p:spPr>
        <p:txBody>
          <a:bodyPr lIns="0" tIns="0" rIns="0" bIns="0" rtlCol="0" anchor="t">
            <a:spAutoFit/>
          </a:bodyPr>
          <a:lstStyle/>
          <a:p>
            <a:pPr algn="l">
              <a:lnSpc>
                <a:spcPts val="4967"/>
              </a:lnSpc>
            </a:pPr>
            <a:r>
              <a:rPr lang="en-US" sz="3600">
                <a:solidFill>
                  <a:srgbClr val="000000"/>
                </a:solidFill>
                <a:latin typeface="Assistant"/>
              </a:rPr>
              <a:t>The final file consists of fields such as Job title, Company name, Location, Description, Link to this job.</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17696" y="686232"/>
            <a:ext cx="762448" cy="1152204"/>
            <a:chOff x="0" y="0"/>
            <a:chExt cx="1016597" cy="1536272"/>
          </a:xfrm>
        </p:grpSpPr>
        <p:sp>
          <p:nvSpPr>
            <p:cNvPr id="3" name="Freeform 3"/>
            <p:cNvSpPr/>
            <p:nvPr/>
          </p:nvSpPr>
          <p:spPr>
            <a:xfrm>
              <a:off x="0" y="0"/>
              <a:ext cx="1016635" cy="1536319"/>
            </a:xfrm>
            <a:custGeom>
              <a:avLst/>
              <a:gdLst/>
              <a:ahLst/>
              <a:cxnLst/>
              <a:rect l="l" t="t" r="r" b="b"/>
              <a:pathLst>
                <a:path w="1016635" h="1536319">
                  <a:moveTo>
                    <a:pt x="0" y="0"/>
                  </a:moveTo>
                  <a:lnTo>
                    <a:pt x="1016635" y="0"/>
                  </a:lnTo>
                  <a:lnTo>
                    <a:pt x="1016635" y="1536319"/>
                  </a:lnTo>
                  <a:lnTo>
                    <a:pt x="0" y="1536319"/>
                  </a:lnTo>
                  <a:close/>
                </a:path>
              </a:pathLst>
            </a:custGeom>
            <a:solidFill>
              <a:srgbClr val="FFFFFF"/>
            </a:solidFill>
          </p:spPr>
        </p:sp>
      </p:grpSp>
      <p:sp>
        <p:nvSpPr>
          <p:cNvPr id="4" name="Freeform 4"/>
          <p:cNvSpPr/>
          <p:nvPr/>
        </p:nvSpPr>
        <p:spPr>
          <a:xfrm>
            <a:off x="16960209" y="267522"/>
            <a:ext cx="677422" cy="994812"/>
          </a:xfrm>
          <a:custGeom>
            <a:avLst/>
            <a:gdLst/>
            <a:ahLst/>
            <a:cxnLst/>
            <a:rect l="l" t="t" r="r" b="b"/>
            <a:pathLst>
              <a:path w="677422" h="994812">
                <a:moveTo>
                  <a:pt x="0" y="0"/>
                </a:moveTo>
                <a:lnTo>
                  <a:pt x="677422" y="0"/>
                </a:lnTo>
                <a:lnTo>
                  <a:pt x="677422" y="994812"/>
                </a:lnTo>
                <a:lnTo>
                  <a:pt x="0" y="994812"/>
                </a:lnTo>
                <a:lnTo>
                  <a:pt x="0" y="0"/>
                </a:lnTo>
                <a:close/>
              </a:path>
            </a:pathLst>
          </a:custGeom>
          <a:blipFill>
            <a:blip r:embed="rId5"/>
            <a:stretch>
              <a:fillRect l="-79" r="-79"/>
            </a:stretch>
          </a:blipFill>
        </p:spPr>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2142898" y="1838436"/>
            <a:ext cx="14630400" cy="8229600"/>
          </a:xfrm>
          <a:prstGeom prst="rect">
            <a:avLst/>
          </a:prstGeom>
        </p:spPr>
      </p:pic>
      <p:sp>
        <p:nvSpPr>
          <p:cNvPr id="6" name="TextBox 6"/>
          <p:cNvSpPr txBox="1"/>
          <p:nvPr/>
        </p:nvSpPr>
        <p:spPr>
          <a:xfrm>
            <a:off x="5646650" y="305287"/>
            <a:ext cx="7622896" cy="761890"/>
          </a:xfrm>
          <a:prstGeom prst="rect">
            <a:avLst/>
          </a:prstGeom>
        </p:spPr>
        <p:txBody>
          <a:bodyPr lIns="0" tIns="0" rIns="0" bIns="0" rtlCol="0" anchor="t">
            <a:spAutoFit/>
          </a:bodyPr>
          <a:lstStyle/>
          <a:p>
            <a:pPr algn="l">
              <a:lnSpc>
                <a:spcPts val="6047"/>
              </a:lnSpc>
            </a:pPr>
            <a:r>
              <a:rPr lang="en-US" sz="5039">
                <a:solidFill>
                  <a:srgbClr val="000000"/>
                </a:solidFill>
                <a:latin typeface="Assistant Bold"/>
              </a:rPr>
              <a:t>Describe and show the bot</a:t>
            </a:r>
          </a:p>
        </p:txBody>
      </p:sp>
      <p:sp>
        <p:nvSpPr>
          <p:cNvPr id="7" name="TextBox 7"/>
          <p:cNvSpPr txBox="1"/>
          <p:nvPr/>
        </p:nvSpPr>
        <p:spPr>
          <a:xfrm>
            <a:off x="6248517" y="1122479"/>
            <a:ext cx="6419163" cy="603504"/>
          </a:xfrm>
          <a:prstGeom prst="rect">
            <a:avLst/>
          </a:prstGeom>
        </p:spPr>
        <p:txBody>
          <a:bodyPr lIns="0" tIns="0" rIns="0" bIns="0" rtlCol="0" anchor="t">
            <a:spAutoFit/>
          </a:bodyPr>
          <a:lstStyle/>
          <a:p>
            <a:pPr algn="l">
              <a:lnSpc>
                <a:spcPts val="4967"/>
              </a:lnSpc>
            </a:pPr>
            <a:r>
              <a:rPr lang="en-US" sz="3600">
                <a:solidFill>
                  <a:srgbClr val="000000"/>
                </a:solidFill>
                <a:latin typeface="Assistant"/>
              </a:rPr>
              <a:t>Now I want to show how it works.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17696" y="686232"/>
            <a:ext cx="762448" cy="1152204"/>
            <a:chOff x="0" y="0"/>
            <a:chExt cx="1016597" cy="1536272"/>
          </a:xfrm>
        </p:grpSpPr>
        <p:sp>
          <p:nvSpPr>
            <p:cNvPr id="3" name="Freeform 3"/>
            <p:cNvSpPr/>
            <p:nvPr/>
          </p:nvSpPr>
          <p:spPr>
            <a:xfrm>
              <a:off x="0" y="0"/>
              <a:ext cx="1016635" cy="1536319"/>
            </a:xfrm>
            <a:custGeom>
              <a:avLst/>
              <a:gdLst/>
              <a:ahLst/>
              <a:cxnLst/>
              <a:rect l="l" t="t" r="r" b="b"/>
              <a:pathLst>
                <a:path w="1016635" h="1536319">
                  <a:moveTo>
                    <a:pt x="0" y="0"/>
                  </a:moveTo>
                  <a:lnTo>
                    <a:pt x="1016635" y="0"/>
                  </a:lnTo>
                  <a:lnTo>
                    <a:pt x="1016635" y="1536319"/>
                  </a:lnTo>
                  <a:lnTo>
                    <a:pt x="0" y="1536319"/>
                  </a:lnTo>
                  <a:close/>
                </a:path>
              </a:pathLst>
            </a:custGeom>
            <a:solidFill>
              <a:srgbClr val="FFFFFF"/>
            </a:solidFill>
          </p:spPr>
        </p:sp>
      </p:grpSp>
      <p:sp>
        <p:nvSpPr>
          <p:cNvPr id="4" name="Freeform 4"/>
          <p:cNvSpPr/>
          <p:nvPr/>
        </p:nvSpPr>
        <p:spPr>
          <a:xfrm>
            <a:off x="16960209" y="267522"/>
            <a:ext cx="677422" cy="994812"/>
          </a:xfrm>
          <a:custGeom>
            <a:avLst/>
            <a:gdLst/>
            <a:ahLst/>
            <a:cxnLst/>
            <a:rect l="l" t="t" r="r" b="b"/>
            <a:pathLst>
              <a:path w="677422" h="994812">
                <a:moveTo>
                  <a:pt x="0" y="0"/>
                </a:moveTo>
                <a:lnTo>
                  <a:pt x="677422" y="0"/>
                </a:lnTo>
                <a:lnTo>
                  <a:pt x="677422" y="994812"/>
                </a:lnTo>
                <a:lnTo>
                  <a:pt x="0" y="994812"/>
                </a:lnTo>
                <a:lnTo>
                  <a:pt x="0" y="0"/>
                </a:lnTo>
                <a:close/>
              </a:path>
            </a:pathLst>
          </a:custGeom>
          <a:blipFill>
            <a:blip r:embed="rId3"/>
            <a:stretch>
              <a:fillRect l="-79" r="-79"/>
            </a:stretch>
          </a:blipFill>
        </p:spPr>
      </p:sp>
      <p:sp>
        <p:nvSpPr>
          <p:cNvPr id="5" name="Freeform 5"/>
          <p:cNvSpPr/>
          <p:nvPr/>
        </p:nvSpPr>
        <p:spPr>
          <a:xfrm>
            <a:off x="1028700" y="1838436"/>
            <a:ext cx="16902167" cy="6887723"/>
          </a:xfrm>
          <a:custGeom>
            <a:avLst/>
            <a:gdLst/>
            <a:ahLst/>
            <a:cxnLst/>
            <a:rect l="l" t="t" r="r" b="b"/>
            <a:pathLst>
              <a:path w="16902167" h="6887723">
                <a:moveTo>
                  <a:pt x="0" y="0"/>
                </a:moveTo>
                <a:lnTo>
                  <a:pt x="16902167" y="0"/>
                </a:lnTo>
                <a:lnTo>
                  <a:pt x="16902167" y="6887723"/>
                </a:lnTo>
                <a:lnTo>
                  <a:pt x="0" y="6887723"/>
                </a:lnTo>
                <a:lnTo>
                  <a:pt x="0" y="0"/>
                </a:lnTo>
                <a:close/>
              </a:path>
            </a:pathLst>
          </a:custGeom>
          <a:blipFill>
            <a:blip r:embed="rId4"/>
            <a:stretch>
              <a:fillRect/>
            </a:stretch>
          </a:blipFill>
        </p:spPr>
      </p:sp>
      <p:sp>
        <p:nvSpPr>
          <p:cNvPr id="6" name="TextBox 6"/>
          <p:cNvSpPr txBox="1"/>
          <p:nvPr/>
        </p:nvSpPr>
        <p:spPr>
          <a:xfrm>
            <a:off x="6751606" y="647700"/>
            <a:ext cx="4784788" cy="762000"/>
          </a:xfrm>
          <a:prstGeom prst="rect">
            <a:avLst/>
          </a:prstGeom>
        </p:spPr>
        <p:txBody>
          <a:bodyPr lIns="0" tIns="0" rIns="0" bIns="0" rtlCol="0" anchor="t">
            <a:spAutoFit/>
          </a:bodyPr>
          <a:lstStyle/>
          <a:p>
            <a:pPr algn="l">
              <a:lnSpc>
                <a:spcPts val="6047"/>
              </a:lnSpc>
            </a:pPr>
            <a:r>
              <a:rPr lang="en-US" sz="5039">
                <a:solidFill>
                  <a:srgbClr val="000000"/>
                </a:solidFill>
                <a:latin typeface="Assistant Bold"/>
              </a:rPr>
              <a:t>All Api of my App</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17696" y="686232"/>
            <a:ext cx="762448" cy="1152204"/>
            <a:chOff x="0" y="0"/>
            <a:chExt cx="1016597" cy="1536272"/>
          </a:xfrm>
        </p:grpSpPr>
        <p:sp>
          <p:nvSpPr>
            <p:cNvPr id="3" name="Freeform 3"/>
            <p:cNvSpPr/>
            <p:nvPr/>
          </p:nvSpPr>
          <p:spPr>
            <a:xfrm>
              <a:off x="0" y="0"/>
              <a:ext cx="1016635" cy="1536319"/>
            </a:xfrm>
            <a:custGeom>
              <a:avLst/>
              <a:gdLst/>
              <a:ahLst/>
              <a:cxnLst/>
              <a:rect l="l" t="t" r="r" b="b"/>
              <a:pathLst>
                <a:path w="1016635" h="1536319">
                  <a:moveTo>
                    <a:pt x="0" y="0"/>
                  </a:moveTo>
                  <a:lnTo>
                    <a:pt x="1016635" y="0"/>
                  </a:lnTo>
                  <a:lnTo>
                    <a:pt x="1016635" y="1536319"/>
                  </a:lnTo>
                  <a:lnTo>
                    <a:pt x="0" y="1536319"/>
                  </a:lnTo>
                  <a:close/>
                </a:path>
              </a:pathLst>
            </a:custGeom>
            <a:solidFill>
              <a:srgbClr val="FFFFFF"/>
            </a:solidFill>
          </p:spPr>
        </p:sp>
      </p:grpSp>
      <p:sp>
        <p:nvSpPr>
          <p:cNvPr id="4" name="Freeform 4"/>
          <p:cNvSpPr/>
          <p:nvPr/>
        </p:nvSpPr>
        <p:spPr>
          <a:xfrm>
            <a:off x="16960208" y="768850"/>
            <a:ext cx="677422" cy="994812"/>
          </a:xfrm>
          <a:custGeom>
            <a:avLst/>
            <a:gdLst/>
            <a:ahLst/>
            <a:cxnLst/>
            <a:rect l="l" t="t" r="r" b="b"/>
            <a:pathLst>
              <a:path w="677422" h="994812">
                <a:moveTo>
                  <a:pt x="0" y="0"/>
                </a:moveTo>
                <a:lnTo>
                  <a:pt x="677422" y="0"/>
                </a:lnTo>
                <a:lnTo>
                  <a:pt x="677422" y="994812"/>
                </a:lnTo>
                <a:lnTo>
                  <a:pt x="0" y="994812"/>
                </a:lnTo>
                <a:lnTo>
                  <a:pt x="0" y="0"/>
                </a:lnTo>
                <a:close/>
              </a:path>
            </a:pathLst>
          </a:custGeom>
          <a:blipFill>
            <a:blip r:embed="rId3"/>
            <a:stretch>
              <a:fillRect l="-79" r="-79"/>
            </a:stretch>
          </a:blipFill>
        </p:spPr>
      </p:sp>
      <p:sp>
        <p:nvSpPr>
          <p:cNvPr id="5" name="TextBox 5"/>
          <p:cNvSpPr txBox="1"/>
          <p:nvPr/>
        </p:nvSpPr>
        <p:spPr>
          <a:xfrm>
            <a:off x="6168775" y="2446424"/>
            <a:ext cx="5950450" cy="761890"/>
          </a:xfrm>
          <a:prstGeom prst="rect">
            <a:avLst/>
          </a:prstGeom>
        </p:spPr>
        <p:txBody>
          <a:bodyPr lIns="0" tIns="0" rIns="0" bIns="0" rtlCol="0" anchor="t">
            <a:spAutoFit/>
          </a:bodyPr>
          <a:lstStyle/>
          <a:p>
            <a:pPr algn="l">
              <a:lnSpc>
                <a:spcPts val="6047"/>
              </a:lnSpc>
            </a:pPr>
            <a:r>
              <a:rPr lang="en-US" sz="5039">
                <a:solidFill>
                  <a:srgbClr val="000000"/>
                </a:solidFill>
                <a:latin typeface="Assistant Bold"/>
              </a:rPr>
              <a:t>Plans for the future</a:t>
            </a:r>
          </a:p>
        </p:txBody>
      </p:sp>
      <p:sp>
        <p:nvSpPr>
          <p:cNvPr id="6" name="TextBox 6"/>
          <p:cNvSpPr txBox="1"/>
          <p:nvPr/>
        </p:nvSpPr>
        <p:spPr>
          <a:xfrm>
            <a:off x="779280" y="3516844"/>
            <a:ext cx="16858350" cy="5004054"/>
          </a:xfrm>
          <a:prstGeom prst="rect">
            <a:avLst/>
          </a:prstGeom>
        </p:spPr>
        <p:txBody>
          <a:bodyPr lIns="0" tIns="0" rIns="0" bIns="0" rtlCol="0" anchor="t">
            <a:spAutoFit/>
          </a:bodyPr>
          <a:lstStyle/>
          <a:p>
            <a:pPr marL="777240" lvl="1" indent="-388620" algn="l">
              <a:lnSpc>
                <a:spcPts val="4967"/>
              </a:lnSpc>
              <a:buFont typeface="Arial"/>
              <a:buChar char="•"/>
            </a:pPr>
            <a:r>
              <a:rPr lang="en-US" sz="3600">
                <a:solidFill>
                  <a:srgbClr val="000000"/>
                </a:solidFill>
                <a:latin typeface="Assistant"/>
              </a:rPr>
              <a:t>Make job search faster</a:t>
            </a:r>
          </a:p>
          <a:p>
            <a:pPr marL="777240" lvl="1" indent="-388620" algn="l">
              <a:lnSpc>
                <a:spcPts val="4967"/>
              </a:lnSpc>
              <a:buFont typeface="Arial"/>
              <a:buChar char="•"/>
            </a:pPr>
            <a:r>
              <a:rPr lang="en-US" sz="3600">
                <a:solidFill>
                  <a:srgbClr val="000000"/>
                </a:solidFill>
                <a:latin typeface="Assistant"/>
              </a:rPr>
              <a:t>Support for multiple languages</a:t>
            </a:r>
          </a:p>
          <a:p>
            <a:pPr marL="777240" lvl="1" indent="-388620" algn="l">
              <a:lnSpc>
                <a:spcPts val="4967"/>
              </a:lnSpc>
              <a:buFont typeface="Arial"/>
              <a:buChar char="•"/>
            </a:pPr>
            <a:r>
              <a:rPr lang="en-US" sz="3600">
                <a:solidFill>
                  <a:srgbClr val="000000"/>
                </a:solidFill>
                <a:latin typeface="Assistant"/>
              </a:rPr>
              <a:t>Adding new job search sites</a:t>
            </a:r>
          </a:p>
          <a:p>
            <a:pPr marL="777240" lvl="1" indent="-388620" algn="l">
              <a:lnSpc>
                <a:spcPts val="4967"/>
              </a:lnSpc>
              <a:buFont typeface="Arial"/>
              <a:buChar char="•"/>
            </a:pPr>
            <a:r>
              <a:rPr lang="en-US" sz="3600">
                <a:solidFill>
                  <a:srgbClr val="000000"/>
                </a:solidFill>
                <a:latin typeface="Assistant"/>
              </a:rPr>
              <a:t>Adding new functionality</a:t>
            </a:r>
          </a:p>
          <a:p>
            <a:pPr marL="777240" lvl="1" indent="-388620" algn="l">
              <a:lnSpc>
                <a:spcPts val="4967"/>
              </a:lnSpc>
              <a:buFont typeface="Arial"/>
              <a:buChar char="•"/>
            </a:pPr>
            <a:r>
              <a:rPr lang="en-US" sz="3600">
                <a:solidFill>
                  <a:srgbClr val="000000"/>
                </a:solidFill>
                <a:latin typeface="Assistant"/>
              </a:rPr>
              <a:t>Adding new filters</a:t>
            </a:r>
          </a:p>
          <a:p>
            <a:pPr marL="777240" lvl="1" indent="-388620" algn="l">
              <a:lnSpc>
                <a:spcPts val="4967"/>
              </a:lnSpc>
              <a:buFont typeface="Arial"/>
              <a:buChar char="•"/>
            </a:pPr>
            <a:r>
              <a:rPr lang="en-US" sz="3600">
                <a:solidFill>
                  <a:srgbClr val="000000"/>
                </a:solidFill>
                <a:latin typeface="Assistant"/>
              </a:rPr>
              <a:t>Change waiting page</a:t>
            </a:r>
          </a:p>
          <a:p>
            <a:pPr marL="777240" lvl="1" indent="-388620" algn="l">
              <a:lnSpc>
                <a:spcPts val="4967"/>
              </a:lnSpc>
              <a:buFont typeface="Arial"/>
              <a:buChar char="•"/>
            </a:pPr>
            <a:r>
              <a:rPr lang="en-US" sz="3600">
                <a:solidFill>
                  <a:srgbClr val="000000"/>
                </a:solidFill>
                <a:latin typeface="Assistant"/>
              </a:rPr>
              <a:t>Many other things</a:t>
            </a:r>
          </a:p>
          <a:p>
            <a:pPr algn="l">
              <a:lnSpc>
                <a:spcPts val="4967"/>
              </a:lnSpc>
            </a:pPr>
            <a:endParaRPr lang="en-US" sz="3600">
              <a:solidFill>
                <a:srgbClr val="000000"/>
              </a:solidFill>
              <a:latin typeface="Assistant"/>
            </a:endParaRPr>
          </a:p>
        </p:txBody>
      </p:sp>
      <p:sp>
        <p:nvSpPr>
          <p:cNvPr id="7" name="Freeform 7"/>
          <p:cNvSpPr/>
          <p:nvPr/>
        </p:nvSpPr>
        <p:spPr>
          <a:xfrm>
            <a:off x="15105211" y="7153196"/>
            <a:ext cx="2764267" cy="2548743"/>
          </a:xfrm>
          <a:custGeom>
            <a:avLst/>
            <a:gdLst/>
            <a:ahLst/>
            <a:cxnLst/>
            <a:rect l="l" t="t" r="r" b="b"/>
            <a:pathLst>
              <a:path w="2764267" h="2548743">
                <a:moveTo>
                  <a:pt x="0" y="0"/>
                </a:moveTo>
                <a:lnTo>
                  <a:pt x="2764267" y="0"/>
                </a:lnTo>
                <a:lnTo>
                  <a:pt x="2764267" y="2548743"/>
                </a:lnTo>
                <a:lnTo>
                  <a:pt x="0" y="25487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779280" y="853141"/>
            <a:ext cx="1821046" cy="1821043"/>
          </a:xfrm>
          <a:custGeom>
            <a:avLst/>
            <a:gdLst/>
            <a:ahLst/>
            <a:cxnLst/>
            <a:rect l="l" t="t" r="r" b="b"/>
            <a:pathLst>
              <a:path w="1821046" h="1821043">
                <a:moveTo>
                  <a:pt x="0" y="0"/>
                </a:moveTo>
                <a:lnTo>
                  <a:pt x="1821046" y="0"/>
                </a:lnTo>
                <a:lnTo>
                  <a:pt x="1821046" y="1821042"/>
                </a:lnTo>
                <a:lnTo>
                  <a:pt x="0" y="182104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17696" y="686232"/>
            <a:ext cx="762448" cy="1152204"/>
            <a:chOff x="0" y="0"/>
            <a:chExt cx="1016597" cy="1536272"/>
          </a:xfrm>
        </p:grpSpPr>
        <p:sp>
          <p:nvSpPr>
            <p:cNvPr id="3" name="Freeform 3"/>
            <p:cNvSpPr/>
            <p:nvPr/>
          </p:nvSpPr>
          <p:spPr>
            <a:xfrm>
              <a:off x="0" y="0"/>
              <a:ext cx="1016635" cy="1536319"/>
            </a:xfrm>
            <a:custGeom>
              <a:avLst/>
              <a:gdLst/>
              <a:ahLst/>
              <a:cxnLst/>
              <a:rect l="l" t="t" r="r" b="b"/>
              <a:pathLst>
                <a:path w="1016635" h="1536319">
                  <a:moveTo>
                    <a:pt x="0" y="0"/>
                  </a:moveTo>
                  <a:lnTo>
                    <a:pt x="1016635" y="0"/>
                  </a:lnTo>
                  <a:lnTo>
                    <a:pt x="1016635" y="1536319"/>
                  </a:lnTo>
                  <a:lnTo>
                    <a:pt x="0" y="1536319"/>
                  </a:lnTo>
                  <a:close/>
                </a:path>
              </a:pathLst>
            </a:custGeom>
            <a:solidFill>
              <a:srgbClr val="FFFFFF"/>
            </a:solidFill>
          </p:spPr>
        </p:sp>
      </p:grpSp>
      <p:sp>
        <p:nvSpPr>
          <p:cNvPr id="4" name="Freeform 4"/>
          <p:cNvSpPr/>
          <p:nvPr/>
        </p:nvSpPr>
        <p:spPr>
          <a:xfrm>
            <a:off x="16960208" y="768850"/>
            <a:ext cx="677422" cy="994812"/>
          </a:xfrm>
          <a:custGeom>
            <a:avLst/>
            <a:gdLst/>
            <a:ahLst/>
            <a:cxnLst/>
            <a:rect l="l" t="t" r="r" b="b"/>
            <a:pathLst>
              <a:path w="677422" h="994812">
                <a:moveTo>
                  <a:pt x="0" y="0"/>
                </a:moveTo>
                <a:lnTo>
                  <a:pt x="677422" y="0"/>
                </a:lnTo>
                <a:lnTo>
                  <a:pt x="677422" y="994812"/>
                </a:lnTo>
                <a:lnTo>
                  <a:pt x="0" y="994812"/>
                </a:lnTo>
                <a:lnTo>
                  <a:pt x="0" y="0"/>
                </a:lnTo>
                <a:close/>
              </a:path>
            </a:pathLst>
          </a:custGeom>
          <a:blipFill>
            <a:blip r:embed="rId3"/>
            <a:stretch>
              <a:fillRect l="-79" r="-79"/>
            </a:stretch>
          </a:blipFill>
        </p:spPr>
      </p:sp>
      <p:sp>
        <p:nvSpPr>
          <p:cNvPr id="5" name="TextBox 5"/>
          <p:cNvSpPr txBox="1"/>
          <p:nvPr/>
        </p:nvSpPr>
        <p:spPr>
          <a:xfrm>
            <a:off x="683269" y="533682"/>
            <a:ext cx="16017150" cy="1457303"/>
          </a:xfrm>
          <a:prstGeom prst="rect">
            <a:avLst/>
          </a:prstGeom>
        </p:spPr>
        <p:txBody>
          <a:bodyPr lIns="0" tIns="0" rIns="0" bIns="0" rtlCol="0" anchor="t">
            <a:spAutoFit/>
          </a:bodyPr>
          <a:lstStyle/>
          <a:p>
            <a:pPr algn="l">
              <a:lnSpc>
                <a:spcPts val="11519"/>
              </a:lnSpc>
            </a:pPr>
            <a:r>
              <a:rPr lang="en-US" sz="9600">
                <a:solidFill>
                  <a:srgbClr val="58ADC5"/>
                </a:solidFill>
                <a:latin typeface="Assistant Bold"/>
              </a:rPr>
              <a:t>Thanks a lot!</a:t>
            </a:r>
          </a:p>
        </p:txBody>
      </p:sp>
      <p:sp>
        <p:nvSpPr>
          <p:cNvPr id="6" name="Freeform 6"/>
          <p:cNvSpPr/>
          <p:nvPr/>
        </p:nvSpPr>
        <p:spPr>
          <a:xfrm>
            <a:off x="683269" y="7923437"/>
            <a:ext cx="2179281" cy="2363563"/>
          </a:xfrm>
          <a:custGeom>
            <a:avLst/>
            <a:gdLst/>
            <a:ahLst/>
            <a:cxnLst/>
            <a:rect l="l" t="t" r="r" b="b"/>
            <a:pathLst>
              <a:path w="2179281" h="2363563">
                <a:moveTo>
                  <a:pt x="0" y="0"/>
                </a:moveTo>
                <a:lnTo>
                  <a:pt x="2179281" y="0"/>
                </a:lnTo>
                <a:lnTo>
                  <a:pt x="2179281" y="2363563"/>
                </a:lnTo>
                <a:lnTo>
                  <a:pt x="0" y="236356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0350826" y="1763662"/>
            <a:ext cx="4268828" cy="1658022"/>
          </a:xfrm>
          <a:custGeom>
            <a:avLst/>
            <a:gdLst/>
            <a:ahLst/>
            <a:cxnLst/>
            <a:rect l="l" t="t" r="r" b="b"/>
            <a:pathLst>
              <a:path w="4268828" h="1658022">
                <a:moveTo>
                  <a:pt x="0" y="0"/>
                </a:moveTo>
                <a:lnTo>
                  <a:pt x="4268828" y="0"/>
                </a:lnTo>
                <a:lnTo>
                  <a:pt x="4268828" y="1658022"/>
                </a:lnTo>
                <a:lnTo>
                  <a:pt x="0" y="1658022"/>
                </a:lnTo>
                <a:lnTo>
                  <a:pt x="0" y="0"/>
                </a:lnTo>
                <a:close/>
              </a:path>
            </a:pathLst>
          </a:custGeom>
          <a:blipFill>
            <a:blip r:embed="rId6"/>
            <a:stretch>
              <a:fillRect/>
            </a:stretch>
          </a:blipFill>
        </p:spPr>
      </p:sp>
      <p:sp>
        <p:nvSpPr>
          <p:cNvPr id="8" name="Freeform 8"/>
          <p:cNvSpPr/>
          <p:nvPr/>
        </p:nvSpPr>
        <p:spPr>
          <a:xfrm>
            <a:off x="13438607" y="4808587"/>
            <a:ext cx="2764267" cy="2548743"/>
          </a:xfrm>
          <a:custGeom>
            <a:avLst/>
            <a:gdLst/>
            <a:ahLst/>
            <a:cxnLst/>
            <a:rect l="l" t="t" r="r" b="b"/>
            <a:pathLst>
              <a:path w="2764267" h="2548743">
                <a:moveTo>
                  <a:pt x="0" y="0"/>
                </a:moveTo>
                <a:lnTo>
                  <a:pt x="2764267" y="0"/>
                </a:lnTo>
                <a:lnTo>
                  <a:pt x="2764267" y="2548742"/>
                </a:lnTo>
                <a:lnTo>
                  <a:pt x="0" y="254874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a:off x="1913994" y="3382755"/>
            <a:ext cx="2673048" cy="3521489"/>
          </a:xfrm>
          <a:custGeom>
            <a:avLst/>
            <a:gdLst/>
            <a:ahLst/>
            <a:cxnLst/>
            <a:rect l="l" t="t" r="r" b="b"/>
            <a:pathLst>
              <a:path w="2673048" h="3521489">
                <a:moveTo>
                  <a:pt x="0" y="0"/>
                </a:moveTo>
                <a:lnTo>
                  <a:pt x="2673048" y="0"/>
                </a:lnTo>
                <a:lnTo>
                  <a:pt x="2673048" y="3521490"/>
                </a:lnTo>
                <a:lnTo>
                  <a:pt x="0" y="3521490"/>
                </a:lnTo>
                <a:lnTo>
                  <a:pt x="0" y="0"/>
                </a:lnTo>
                <a:close/>
              </a:path>
            </a:pathLst>
          </a:custGeom>
          <a:blipFill>
            <a:blip r:embed="rId9"/>
            <a:stretch>
              <a:fillRect/>
            </a:stretch>
          </a:blipFill>
        </p:spPr>
      </p:sp>
      <p:sp>
        <p:nvSpPr>
          <p:cNvPr id="10" name="TextBox 10"/>
          <p:cNvSpPr txBox="1"/>
          <p:nvPr/>
        </p:nvSpPr>
        <p:spPr>
          <a:xfrm>
            <a:off x="5348269" y="4156417"/>
            <a:ext cx="11352150" cy="1926717"/>
          </a:xfrm>
          <a:prstGeom prst="rect">
            <a:avLst/>
          </a:prstGeom>
        </p:spPr>
        <p:txBody>
          <a:bodyPr lIns="0" tIns="0" rIns="0" bIns="0" rtlCol="0" anchor="t">
            <a:spAutoFit/>
          </a:bodyPr>
          <a:lstStyle/>
          <a:p>
            <a:pPr algn="l">
              <a:lnSpc>
                <a:spcPts val="3863"/>
              </a:lnSpc>
            </a:pPr>
            <a:r>
              <a:rPr lang="en-US" sz="2799">
                <a:solidFill>
                  <a:srgbClr val="000000"/>
                </a:solidFill>
                <a:latin typeface="Assistant Bold"/>
              </a:rPr>
              <a:t>Contact</a:t>
            </a:r>
          </a:p>
          <a:p>
            <a:pPr algn="l">
              <a:lnSpc>
                <a:spcPts val="3863"/>
              </a:lnSpc>
            </a:pPr>
            <a:r>
              <a:rPr lang="en-US" sz="2799">
                <a:solidFill>
                  <a:srgbClr val="000000"/>
                </a:solidFill>
                <a:latin typeface="Assistant"/>
              </a:rPr>
              <a:t>Dmytro Shelikhov</a:t>
            </a:r>
          </a:p>
          <a:p>
            <a:pPr algn="l">
              <a:lnSpc>
                <a:spcPts val="3863"/>
              </a:lnSpc>
            </a:pPr>
            <a:r>
              <a:rPr lang="en-US" sz="2799">
                <a:solidFill>
                  <a:srgbClr val="000000"/>
                </a:solidFill>
                <a:latin typeface="Assistant"/>
              </a:rPr>
              <a:t>Beginer Backend-Developer</a:t>
            </a:r>
          </a:p>
          <a:p>
            <a:pPr algn="l">
              <a:lnSpc>
                <a:spcPts val="3863"/>
              </a:lnSpc>
            </a:pPr>
            <a:r>
              <a:rPr lang="en-US" sz="2799">
                <a:solidFill>
                  <a:srgbClr val="000000"/>
                </a:solidFill>
                <a:latin typeface="Assistant"/>
              </a:rPr>
              <a:t>shelikhovdmytro@gmail.com</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17696" y="686232"/>
            <a:ext cx="762448" cy="1152204"/>
            <a:chOff x="0" y="0"/>
            <a:chExt cx="1016597" cy="1536272"/>
          </a:xfrm>
        </p:grpSpPr>
        <p:sp>
          <p:nvSpPr>
            <p:cNvPr id="3" name="Freeform 3"/>
            <p:cNvSpPr/>
            <p:nvPr/>
          </p:nvSpPr>
          <p:spPr>
            <a:xfrm>
              <a:off x="0" y="0"/>
              <a:ext cx="1016635" cy="1536319"/>
            </a:xfrm>
            <a:custGeom>
              <a:avLst/>
              <a:gdLst/>
              <a:ahLst/>
              <a:cxnLst/>
              <a:rect l="l" t="t" r="r" b="b"/>
              <a:pathLst>
                <a:path w="1016635" h="1536319">
                  <a:moveTo>
                    <a:pt x="0" y="0"/>
                  </a:moveTo>
                  <a:lnTo>
                    <a:pt x="1016635" y="0"/>
                  </a:lnTo>
                  <a:lnTo>
                    <a:pt x="1016635" y="1536319"/>
                  </a:lnTo>
                  <a:lnTo>
                    <a:pt x="0" y="1536319"/>
                  </a:lnTo>
                  <a:close/>
                </a:path>
              </a:pathLst>
            </a:custGeom>
            <a:solidFill>
              <a:srgbClr val="FFFFFF"/>
            </a:solidFill>
          </p:spPr>
        </p:sp>
      </p:grpSp>
      <p:sp>
        <p:nvSpPr>
          <p:cNvPr id="4" name="Freeform 4"/>
          <p:cNvSpPr/>
          <p:nvPr/>
        </p:nvSpPr>
        <p:spPr>
          <a:xfrm>
            <a:off x="16960208" y="768850"/>
            <a:ext cx="677422" cy="994812"/>
          </a:xfrm>
          <a:custGeom>
            <a:avLst/>
            <a:gdLst/>
            <a:ahLst/>
            <a:cxnLst/>
            <a:rect l="l" t="t" r="r" b="b"/>
            <a:pathLst>
              <a:path w="677422" h="994812">
                <a:moveTo>
                  <a:pt x="0" y="0"/>
                </a:moveTo>
                <a:lnTo>
                  <a:pt x="677422" y="0"/>
                </a:lnTo>
                <a:lnTo>
                  <a:pt x="677422" y="994812"/>
                </a:lnTo>
                <a:lnTo>
                  <a:pt x="0" y="994812"/>
                </a:lnTo>
                <a:lnTo>
                  <a:pt x="0" y="0"/>
                </a:lnTo>
                <a:close/>
              </a:path>
            </a:pathLst>
          </a:custGeom>
          <a:blipFill>
            <a:blip r:embed="rId3"/>
            <a:stretch>
              <a:fillRect l="-79" r="-79"/>
            </a:stretch>
          </a:blipFill>
        </p:spPr>
      </p:sp>
      <p:grpSp>
        <p:nvGrpSpPr>
          <p:cNvPr id="5" name="Group 5"/>
          <p:cNvGrpSpPr/>
          <p:nvPr/>
        </p:nvGrpSpPr>
        <p:grpSpPr>
          <a:xfrm>
            <a:off x="9144000" y="0"/>
            <a:ext cx="9144000" cy="10287000"/>
            <a:chOff x="0" y="0"/>
            <a:chExt cx="12192000" cy="13716000"/>
          </a:xfrm>
        </p:grpSpPr>
        <p:sp>
          <p:nvSpPr>
            <p:cNvPr id="6" name="Freeform 6"/>
            <p:cNvSpPr/>
            <p:nvPr/>
          </p:nvSpPr>
          <p:spPr>
            <a:xfrm>
              <a:off x="0" y="0"/>
              <a:ext cx="12192000" cy="13716000"/>
            </a:xfrm>
            <a:custGeom>
              <a:avLst/>
              <a:gdLst/>
              <a:ahLst/>
              <a:cxnLst/>
              <a:rect l="l" t="t" r="r" b="b"/>
              <a:pathLst>
                <a:path w="12192000" h="13716000">
                  <a:moveTo>
                    <a:pt x="0" y="0"/>
                  </a:moveTo>
                  <a:lnTo>
                    <a:pt x="12192000" y="0"/>
                  </a:lnTo>
                  <a:lnTo>
                    <a:pt x="12192000" y="13716000"/>
                  </a:lnTo>
                  <a:lnTo>
                    <a:pt x="0" y="13716000"/>
                  </a:lnTo>
                  <a:close/>
                </a:path>
              </a:pathLst>
            </a:custGeom>
            <a:solidFill>
              <a:srgbClr val="58ADC5"/>
            </a:solidFill>
          </p:spPr>
        </p:sp>
      </p:grpSp>
      <p:sp>
        <p:nvSpPr>
          <p:cNvPr id="7" name="TextBox 7"/>
          <p:cNvSpPr txBox="1"/>
          <p:nvPr/>
        </p:nvSpPr>
        <p:spPr>
          <a:xfrm>
            <a:off x="128554" y="4633968"/>
            <a:ext cx="9015446" cy="1009540"/>
          </a:xfrm>
          <a:prstGeom prst="rect">
            <a:avLst/>
          </a:prstGeom>
        </p:spPr>
        <p:txBody>
          <a:bodyPr lIns="0" tIns="0" rIns="0" bIns="0" rtlCol="0" anchor="t">
            <a:spAutoFit/>
          </a:bodyPr>
          <a:lstStyle/>
          <a:p>
            <a:pPr algn="l">
              <a:lnSpc>
                <a:spcPts val="7920"/>
              </a:lnSpc>
            </a:pPr>
            <a:r>
              <a:rPr lang="en-US" sz="6600">
                <a:solidFill>
                  <a:srgbClr val="000000"/>
                </a:solidFill>
                <a:latin typeface="Assistant Bold"/>
              </a:rPr>
              <a:t>Plan of the presentation</a:t>
            </a:r>
          </a:p>
        </p:txBody>
      </p:sp>
      <p:sp>
        <p:nvSpPr>
          <p:cNvPr id="8" name="TextBox 8"/>
          <p:cNvSpPr txBox="1"/>
          <p:nvPr/>
        </p:nvSpPr>
        <p:spPr>
          <a:xfrm>
            <a:off x="10261746" y="4162329"/>
            <a:ext cx="7037174" cy="1989440"/>
          </a:xfrm>
          <a:prstGeom prst="rect">
            <a:avLst/>
          </a:prstGeom>
        </p:spPr>
        <p:txBody>
          <a:bodyPr lIns="0" tIns="0" rIns="0" bIns="0" rtlCol="0" anchor="t">
            <a:spAutoFit/>
          </a:bodyPr>
          <a:lstStyle/>
          <a:p>
            <a:pPr marL="1159643" lvl="1" indent="-579822" algn="l">
              <a:lnSpc>
                <a:spcPts val="5252"/>
              </a:lnSpc>
              <a:buFont typeface="Arial"/>
              <a:buChar char="•"/>
            </a:pPr>
            <a:r>
              <a:rPr lang="en-US" sz="3806">
                <a:solidFill>
                  <a:srgbClr val="FFFFFF"/>
                </a:solidFill>
                <a:latin typeface="Assistant Bold"/>
              </a:rPr>
              <a:t>Pros of the App</a:t>
            </a:r>
          </a:p>
          <a:p>
            <a:pPr marL="1159643" lvl="1" indent="-579822" algn="l">
              <a:lnSpc>
                <a:spcPts val="5252"/>
              </a:lnSpc>
              <a:buFont typeface="Arial"/>
              <a:buChar char="•"/>
            </a:pPr>
            <a:r>
              <a:rPr lang="en-US" sz="3806">
                <a:solidFill>
                  <a:srgbClr val="FFFFFF"/>
                </a:solidFill>
                <a:latin typeface="Assistant Bold"/>
              </a:rPr>
              <a:t>Describe and show the App</a:t>
            </a:r>
          </a:p>
          <a:p>
            <a:pPr marL="1160127" lvl="1" indent="-580063" algn="l">
              <a:lnSpc>
                <a:spcPts val="5252"/>
              </a:lnSpc>
              <a:buFont typeface="Arial"/>
              <a:buChar char="•"/>
            </a:pPr>
            <a:r>
              <a:rPr lang="en-US" sz="3806">
                <a:solidFill>
                  <a:srgbClr val="FFFFFF"/>
                </a:solidFill>
                <a:latin typeface="Assistant Bold"/>
              </a:rPr>
              <a:t>Plans for the future</a:t>
            </a:r>
          </a:p>
        </p:txBody>
      </p:sp>
      <p:sp>
        <p:nvSpPr>
          <p:cNvPr id="9" name="Freeform 9"/>
          <p:cNvSpPr/>
          <p:nvPr/>
        </p:nvSpPr>
        <p:spPr>
          <a:xfrm>
            <a:off x="683269" y="489291"/>
            <a:ext cx="2764267" cy="2548743"/>
          </a:xfrm>
          <a:custGeom>
            <a:avLst/>
            <a:gdLst/>
            <a:ahLst/>
            <a:cxnLst/>
            <a:rect l="l" t="t" r="r" b="b"/>
            <a:pathLst>
              <a:path w="2764267" h="2548743">
                <a:moveTo>
                  <a:pt x="0" y="0"/>
                </a:moveTo>
                <a:lnTo>
                  <a:pt x="2764267" y="0"/>
                </a:lnTo>
                <a:lnTo>
                  <a:pt x="2764267" y="2548742"/>
                </a:lnTo>
                <a:lnTo>
                  <a:pt x="0" y="254874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6456275" y="7355859"/>
            <a:ext cx="1754165" cy="1902441"/>
          </a:xfrm>
          <a:custGeom>
            <a:avLst/>
            <a:gdLst/>
            <a:ahLst/>
            <a:cxnLst/>
            <a:rect l="l" t="t" r="r" b="b"/>
            <a:pathLst>
              <a:path w="1754165" h="1902441">
                <a:moveTo>
                  <a:pt x="0" y="0"/>
                </a:moveTo>
                <a:lnTo>
                  <a:pt x="1754164" y="0"/>
                </a:lnTo>
                <a:lnTo>
                  <a:pt x="1754164" y="1902441"/>
                </a:lnTo>
                <a:lnTo>
                  <a:pt x="0" y="190244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Freeform 11"/>
          <p:cNvSpPr/>
          <p:nvPr/>
        </p:nvSpPr>
        <p:spPr>
          <a:xfrm>
            <a:off x="17259300" y="489291"/>
            <a:ext cx="677422" cy="994812"/>
          </a:xfrm>
          <a:custGeom>
            <a:avLst/>
            <a:gdLst/>
            <a:ahLst/>
            <a:cxnLst/>
            <a:rect l="l" t="t" r="r" b="b"/>
            <a:pathLst>
              <a:path w="677422" h="994812">
                <a:moveTo>
                  <a:pt x="0" y="0"/>
                </a:moveTo>
                <a:lnTo>
                  <a:pt x="677422" y="0"/>
                </a:lnTo>
                <a:lnTo>
                  <a:pt x="677422" y="994812"/>
                </a:lnTo>
                <a:lnTo>
                  <a:pt x="0" y="994812"/>
                </a:lnTo>
                <a:lnTo>
                  <a:pt x="0" y="0"/>
                </a:lnTo>
                <a:close/>
              </a:path>
            </a:pathLst>
          </a:custGeom>
          <a:blipFill>
            <a:blip r:embed="rId3"/>
            <a:stretch>
              <a:fillRect l="-79" r="-79"/>
            </a:stretch>
          </a:blipFill>
        </p:spPr>
      </p:sp>
      <p:sp>
        <p:nvSpPr>
          <p:cNvPr id="12" name="Freeform 12"/>
          <p:cNvSpPr/>
          <p:nvPr/>
        </p:nvSpPr>
        <p:spPr>
          <a:xfrm>
            <a:off x="15428111" y="7355859"/>
            <a:ext cx="2169900" cy="2270050"/>
          </a:xfrm>
          <a:custGeom>
            <a:avLst/>
            <a:gdLst/>
            <a:ahLst/>
            <a:cxnLst/>
            <a:rect l="l" t="t" r="r" b="b"/>
            <a:pathLst>
              <a:path w="2169900" h="2270050">
                <a:moveTo>
                  <a:pt x="0" y="0"/>
                </a:moveTo>
                <a:lnTo>
                  <a:pt x="2169900" y="0"/>
                </a:lnTo>
                <a:lnTo>
                  <a:pt x="2169900" y="2270050"/>
                </a:lnTo>
                <a:lnTo>
                  <a:pt x="0" y="2270050"/>
                </a:lnTo>
                <a:lnTo>
                  <a:pt x="0" y="0"/>
                </a:lnTo>
                <a:close/>
              </a:path>
            </a:pathLst>
          </a:custGeom>
          <a:blipFill>
            <a:blip r:embed="rId8"/>
            <a:stretch>
              <a:fillRect/>
            </a:stretch>
          </a:blipFill>
        </p:spPr>
      </p:sp>
      <p:sp>
        <p:nvSpPr>
          <p:cNvPr id="13" name="Freeform 13"/>
          <p:cNvSpPr/>
          <p:nvPr/>
        </p:nvSpPr>
        <p:spPr>
          <a:xfrm>
            <a:off x="9698715" y="624945"/>
            <a:ext cx="2145190" cy="2277434"/>
          </a:xfrm>
          <a:custGeom>
            <a:avLst/>
            <a:gdLst/>
            <a:ahLst/>
            <a:cxnLst/>
            <a:rect l="l" t="t" r="r" b="b"/>
            <a:pathLst>
              <a:path w="2145190" h="2277434">
                <a:moveTo>
                  <a:pt x="0" y="0"/>
                </a:moveTo>
                <a:lnTo>
                  <a:pt x="2145190" y="0"/>
                </a:lnTo>
                <a:lnTo>
                  <a:pt x="2145190" y="2277434"/>
                </a:lnTo>
                <a:lnTo>
                  <a:pt x="0" y="2277434"/>
                </a:lnTo>
                <a:lnTo>
                  <a:pt x="0" y="0"/>
                </a:lnTo>
                <a:close/>
              </a:path>
            </a:pathLst>
          </a:custGeom>
          <a:blipFill>
            <a:blip r:embed="rId9"/>
            <a:stretch>
              <a:fillRect/>
            </a:stretch>
          </a:blipFill>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17696" y="686232"/>
            <a:ext cx="762448" cy="1152204"/>
            <a:chOff x="0" y="0"/>
            <a:chExt cx="1016597" cy="1536272"/>
          </a:xfrm>
        </p:grpSpPr>
        <p:sp>
          <p:nvSpPr>
            <p:cNvPr id="3" name="Freeform 3"/>
            <p:cNvSpPr/>
            <p:nvPr/>
          </p:nvSpPr>
          <p:spPr>
            <a:xfrm>
              <a:off x="0" y="0"/>
              <a:ext cx="1016635" cy="1536319"/>
            </a:xfrm>
            <a:custGeom>
              <a:avLst/>
              <a:gdLst/>
              <a:ahLst/>
              <a:cxnLst/>
              <a:rect l="l" t="t" r="r" b="b"/>
              <a:pathLst>
                <a:path w="1016635" h="1536319">
                  <a:moveTo>
                    <a:pt x="0" y="0"/>
                  </a:moveTo>
                  <a:lnTo>
                    <a:pt x="1016635" y="0"/>
                  </a:lnTo>
                  <a:lnTo>
                    <a:pt x="1016635" y="1536319"/>
                  </a:lnTo>
                  <a:lnTo>
                    <a:pt x="0" y="1536319"/>
                  </a:lnTo>
                  <a:close/>
                </a:path>
              </a:pathLst>
            </a:custGeom>
            <a:solidFill>
              <a:srgbClr val="FFFFFF"/>
            </a:solidFill>
          </p:spPr>
        </p:sp>
      </p:grpSp>
      <p:sp>
        <p:nvSpPr>
          <p:cNvPr id="4" name="Freeform 4"/>
          <p:cNvSpPr/>
          <p:nvPr/>
        </p:nvSpPr>
        <p:spPr>
          <a:xfrm>
            <a:off x="16960208" y="768850"/>
            <a:ext cx="677422" cy="994812"/>
          </a:xfrm>
          <a:custGeom>
            <a:avLst/>
            <a:gdLst/>
            <a:ahLst/>
            <a:cxnLst/>
            <a:rect l="l" t="t" r="r" b="b"/>
            <a:pathLst>
              <a:path w="677422" h="994812">
                <a:moveTo>
                  <a:pt x="0" y="0"/>
                </a:moveTo>
                <a:lnTo>
                  <a:pt x="677422" y="0"/>
                </a:lnTo>
                <a:lnTo>
                  <a:pt x="677422" y="994812"/>
                </a:lnTo>
                <a:lnTo>
                  <a:pt x="0" y="994812"/>
                </a:lnTo>
                <a:lnTo>
                  <a:pt x="0" y="0"/>
                </a:lnTo>
                <a:close/>
              </a:path>
            </a:pathLst>
          </a:custGeom>
          <a:blipFill>
            <a:blip r:embed="rId3"/>
            <a:stretch>
              <a:fillRect l="-79" r="-79"/>
            </a:stretch>
          </a:blipFill>
        </p:spPr>
      </p:sp>
      <p:sp>
        <p:nvSpPr>
          <p:cNvPr id="5" name="Freeform 5"/>
          <p:cNvSpPr/>
          <p:nvPr/>
        </p:nvSpPr>
        <p:spPr>
          <a:xfrm>
            <a:off x="1260511" y="7797841"/>
            <a:ext cx="1673661" cy="1664532"/>
          </a:xfrm>
          <a:custGeom>
            <a:avLst/>
            <a:gdLst/>
            <a:ahLst/>
            <a:cxnLst/>
            <a:rect l="l" t="t" r="r" b="b"/>
            <a:pathLst>
              <a:path w="1673661" h="1664532">
                <a:moveTo>
                  <a:pt x="0" y="0"/>
                </a:moveTo>
                <a:lnTo>
                  <a:pt x="1673661" y="0"/>
                </a:lnTo>
                <a:lnTo>
                  <a:pt x="1673661" y="1664532"/>
                </a:lnTo>
                <a:lnTo>
                  <a:pt x="0" y="166453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5192605" y="6545436"/>
            <a:ext cx="1725091" cy="1725091"/>
          </a:xfrm>
          <a:custGeom>
            <a:avLst/>
            <a:gdLst/>
            <a:ahLst/>
            <a:cxnLst/>
            <a:rect l="l" t="t" r="r" b="b"/>
            <a:pathLst>
              <a:path w="1725091" h="1725091">
                <a:moveTo>
                  <a:pt x="0" y="0"/>
                </a:moveTo>
                <a:lnTo>
                  <a:pt x="1725091" y="0"/>
                </a:lnTo>
                <a:lnTo>
                  <a:pt x="1725091" y="1725091"/>
                </a:lnTo>
                <a:lnTo>
                  <a:pt x="0" y="1725091"/>
                </a:lnTo>
                <a:lnTo>
                  <a:pt x="0" y="0"/>
                </a:lnTo>
                <a:close/>
              </a:path>
            </a:pathLst>
          </a:custGeom>
          <a:blipFill>
            <a:blip r:embed="rId6"/>
            <a:stretch>
              <a:fillRect/>
            </a:stretch>
          </a:blipFill>
        </p:spPr>
      </p:sp>
      <p:sp>
        <p:nvSpPr>
          <p:cNvPr id="7" name="Freeform 7"/>
          <p:cNvSpPr/>
          <p:nvPr/>
        </p:nvSpPr>
        <p:spPr>
          <a:xfrm>
            <a:off x="714825" y="1150705"/>
            <a:ext cx="3992795" cy="3992795"/>
          </a:xfrm>
          <a:custGeom>
            <a:avLst/>
            <a:gdLst/>
            <a:ahLst/>
            <a:cxnLst/>
            <a:rect l="l" t="t" r="r" b="b"/>
            <a:pathLst>
              <a:path w="3992795" h="3992795">
                <a:moveTo>
                  <a:pt x="0" y="0"/>
                </a:moveTo>
                <a:lnTo>
                  <a:pt x="3992795" y="0"/>
                </a:lnTo>
                <a:lnTo>
                  <a:pt x="3992795" y="3992795"/>
                </a:lnTo>
                <a:lnTo>
                  <a:pt x="0" y="3992795"/>
                </a:lnTo>
                <a:lnTo>
                  <a:pt x="0" y="0"/>
                </a:lnTo>
                <a:close/>
              </a:path>
            </a:pathLst>
          </a:custGeom>
          <a:blipFill>
            <a:blip r:embed="rId7"/>
            <a:stretch>
              <a:fillRect/>
            </a:stretch>
          </a:blipFill>
        </p:spPr>
      </p:sp>
      <p:sp>
        <p:nvSpPr>
          <p:cNvPr id="8" name="Freeform 8"/>
          <p:cNvSpPr/>
          <p:nvPr/>
        </p:nvSpPr>
        <p:spPr>
          <a:xfrm>
            <a:off x="11446616" y="190500"/>
            <a:ext cx="5291687" cy="3650342"/>
          </a:xfrm>
          <a:custGeom>
            <a:avLst/>
            <a:gdLst/>
            <a:ahLst/>
            <a:cxnLst/>
            <a:rect l="l" t="t" r="r" b="b"/>
            <a:pathLst>
              <a:path w="5291687" h="3880571">
                <a:moveTo>
                  <a:pt x="0" y="0"/>
                </a:moveTo>
                <a:lnTo>
                  <a:pt x="5291687" y="0"/>
                </a:lnTo>
                <a:lnTo>
                  <a:pt x="5291687" y="3880570"/>
                </a:lnTo>
                <a:lnTo>
                  <a:pt x="0" y="3880570"/>
                </a:lnTo>
                <a:lnTo>
                  <a:pt x="0" y="0"/>
                </a:lnTo>
                <a:close/>
              </a:path>
            </a:pathLst>
          </a:custGeom>
          <a:blipFill>
            <a:blip r:embed="rId8"/>
            <a:stretch>
              <a:fillRect/>
            </a:stretch>
          </a:blipFill>
        </p:spPr>
      </p:sp>
      <p:sp>
        <p:nvSpPr>
          <p:cNvPr id="9" name="TextBox 9"/>
          <p:cNvSpPr txBox="1"/>
          <p:nvPr/>
        </p:nvSpPr>
        <p:spPr>
          <a:xfrm>
            <a:off x="7020776" y="1838381"/>
            <a:ext cx="4246448" cy="762000"/>
          </a:xfrm>
          <a:prstGeom prst="rect">
            <a:avLst/>
          </a:prstGeom>
        </p:spPr>
        <p:txBody>
          <a:bodyPr lIns="0" tIns="0" rIns="0" bIns="0" rtlCol="0" anchor="t">
            <a:spAutoFit/>
          </a:bodyPr>
          <a:lstStyle/>
          <a:p>
            <a:pPr algn="l">
              <a:lnSpc>
                <a:spcPts val="6047"/>
              </a:lnSpc>
            </a:pPr>
            <a:r>
              <a:rPr lang="en-US" sz="5039">
                <a:solidFill>
                  <a:srgbClr val="000000"/>
                </a:solidFill>
                <a:latin typeface="Assistant Bold"/>
              </a:rPr>
              <a:t>Pros of the App</a:t>
            </a:r>
          </a:p>
        </p:txBody>
      </p:sp>
      <p:sp>
        <p:nvSpPr>
          <p:cNvPr id="10" name="TextBox 10"/>
          <p:cNvSpPr txBox="1"/>
          <p:nvPr/>
        </p:nvSpPr>
        <p:spPr>
          <a:xfrm>
            <a:off x="714825" y="3870198"/>
            <a:ext cx="16858350" cy="3118104"/>
          </a:xfrm>
          <a:prstGeom prst="rect">
            <a:avLst/>
          </a:prstGeom>
        </p:spPr>
        <p:txBody>
          <a:bodyPr lIns="0" tIns="0" rIns="0" bIns="0" rtlCol="0" anchor="t">
            <a:spAutoFit/>
          </a:bodyPr>
          <a:lstStyle/>
          <a:p>
            <a:pPr algn="l">
              <a:lnSpc>
                <a:spcPts val="4967"/>
              </a:lnSpc>
            </a:pPr>
            <a:r>
              <a:rPr lang="en-US" sz="3600">
                <a:solidFill>
                  <a:srgbClr val="000000"/>
                </a:solidFill>
                <a:latin typeface="Assistant"/>
              </a:rPr>
              <a:t>My website is a smart application that gives you all the possible vacancies that you want to see using certain filters. My bot searches for vacancies on some of the most popular websites like Linkedin, Stepstone and Indeed.</a:t>
            </a:r>
          </a:p>
          <a:p>
            <a:pPr algn="l">
              <a:lnSpc>
                <a:spcPts val="4967"/>
              </a:lnSpc>
            </a:pPr>
            <a:endParaRPr lang="en-US" sz="3600">
              <a:solidFill>
                <a:srgbClr val="000000"/>
              </a:solidFill>
              <a:latin typeface="Assistant"/>
            </a:endParaRPr>
          </a:p>
          <a:p>
            <a:pPr algn="l">
              <a:lnSpc>
                <a:spcPts val="4967"/>
              </a:lnSpc>
            </a:pPr>
            <a:r>
              <a:rPr lang="en-US" sz="3600">
                <a:solidFill>
                  <a:srgbClr val="000000"/>
                </a:solidFill>
                <a:latin typeface="Assistant"/>
              </a:rPr>
              <a:t>                                           </a:t>
            </a:r>
            <a:r>
              <a:rPr lang="en-US" sz="3600">
                <a:solidFill>
                  <a:srgbClr val="000000"/>
                </a:solidFill>
                <a:latin typeface="Assistant Bold"/>
              </a:rPr>
              <a:t>My APP makes job searching easier and faster</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17696" y="686232"/>
            <a:ext cx="762448" cy="1152204"/>
            <a:chOff x="0" y="0"/>
            <a:chExt cx="1016597" cy="1536272"/>
          </a:xfrm>
        </p:grpSpPr>
        <p:sp>
          <p:nvSpPr>
            <p:cNvPr id="3" name="Freeform 3"/>
            <p:cNvSpPr/>
            <p:nvPr/>
          </p:nvSpPr>
          <p:spPr>
            <a:xfrm>
              <a:off x="0" y="0"/>
              <a:ext cx="1016635" cy="1536319"/>
            </a:xfrm>
            <a:custGeom>
              <a:avLst/>
              <a:gdLst/>
              <a:ahLst/>
              <a:cxnLst/>
              <a:rect l="l" t="t" r="r" b="b"/>
              <a:pathLst>
                <a:path w="1016635" h="1536319">
                  <a:moveTo>
                    <a:pt x="0" y="0"/>
                  </a:moveTo>
                  <a:lnTo>
                    <a:pt x="1016635" y="0"/>
                  </a:lnTo>
                  <a:lnTo>
                    <a:pt x="1016635" y="1536319"/>
                  </a:lnTo>
                  <a:lnTo>
                    <a:pt x="0" y="1536319"/>
                  </a:lnTo>
                  <a:close/>
                </a:path>
              </a:pathLst>
            </a:custGeom>
            <a:solidFill>
              <a:srgbClr val="FFFFFF"/>
            </a:solidFill>
          </p:spPr>
        </p:sp>
      </p:grpSp>
      <p:sp>
        <p:nvSpPr>
          <p:cNvPr id="4" name="Freeform 4"/>
          <p:cNvSpPr/>
          <p:nvPr/>
        </p:nvSpPr>
        <p:spPr>
          <a:xfrm>
            <a:off x="16960208" y="768850"/>
            <a:ext cx="677422" cy="994812"/>
          </a:xfrm>
          <a:custGeom>
            <a:avLst/>
            <a:gdLst/>
            <a:ahLst/>
            <a:cxnLst/>
            <a:rect l="l" t="t" r="r" b="b"/>
            <a:pathLst>
              <a:path w="677422" h="994812">
                <a:moveTo>
                  <a:pt x="0" y="0"/>
                </a:moveTo>
                <a:lnTo>
                  <a:pt x="677422" y="0"/>
                </a:lnTo>
                <a:lnTo>
                  <a:pt x="677422" y="994812"/>
                </a:lnTo>
                <a:lnTo>
                  <a:pt x="0" y="994812"/>
                </a:lnTo>
                <a:lnTo>
                  <a:pt x="0" y="0"/>
                </a:lnTo>
                <a:close/>
              </a:path>
            </a:pathLst>
          </a:custGeom>
          <a:blipFill>
            <a:blip r:embed="rId3"/>
            <a:stretch>
              <a:fillRect l="-79" r="-79"/>
            </a:stretch>
          </a:blipFill>
        </p:spPr>
      </p:sp>
      <p:sp>
        <p:nvSpPr>
          <p:cNvPr id="5" name="TextBox 5"/>
          <p:cNvSpPr txBox="1"/>
          <p:nvPr/>
        </p:nvSpPr>
        <p:spPr>
          <a:xfrm>
            <a:off x="7020776" y="2172855"/>
            <a:ext cx="4246448" cy="761890"/>
          </a:xfrm>
          <a:prstGeom prst="rect">
            <a:avLst/>
          </a:prstGeom>
        </p:spPr>
        <p:txBody>
          <a:bodyPr lIns="0" tIns="0" rIns="0" bIns="0" rtlCol="0" anchor="t">
            <a:spAutoFit/>
          </a:bodyPr>
          <a:lstStyle/>
          <a:p>
            <a:pPr algn="l">
              <a:lnSpc>
                <a:spcPts val="6047"/>
              </a:lnSpc>
            </a:pPr>
            <a:r>
              <a:rPr lang="en-US" sz="5039">
                <a:solidFill>
                  <a:srgbClr val="000000"/>
                </a:solidFill>
                <a:latin typeface="Assistant Bold"/>
              </a:rPr>
              <a:t>Pros of the bot</a:t>
            </a:r>
          </a:p>
        </p:txBody>
      </p:sp>
      <p:sp>
        <p:nvSpPr>
          <p:cNvPr id="6" name="TextBox 6"/>
          <p:cNvSpPr txBox="1"/>
          <p:nvPr/>
        </p:nvSpPr>
        <p:spPr>
          <a:xfrm>
            <a:off x="1028700" y="3555983"/>
            <a:ext cx="16858350" cy="4375404"/>
          </a:xfrm>
          <a:prstGeom prst="rect">
            <a:avLst/>
          </a:prstGeom>
        </p:spPr>
        <p:txBody>
          <a:bodyPr lIns="0" tIns="0" rIns="0" bIns="0" rtlCol="0" anchor="t">
            <a:spAutoFit/>
          </a:bodyPr>
          <a:lstStyle/>
          <a:p>
            <a:pPr algn="l">
              <a:lnSpc>
                <a:spcPts val="4967"/>
              </a:lnSpc>
            </a:pPr>
            <a:r>
              <a:rPr lang="en-US" sz="3600">
                <a:solidFill>
                  <a:srgbClr val="000000"/>
                </a:solidFill>
                <a:latin typeface="Assistant"/>
              </a:rPr>
              <a:t>In my opinion, my bot has a lot of proses:</a:t>
            </a:r>
          </a:p>
          <a:p>
            <a:pPr marL="777240" lvl="1" indent="-388620" algn="l">
              <a:lnSpc>
                <a:spcPts val="4967"/>
              </a:lnSpc>
              <a:buFont typeface="Arial"/>
              <a:buChar char="•"/>
            </a:pPr>
            <a:r>
              <a:rPr lang="en-US" sz="3600">
                <a:solidFill>
                  <a:srgbClr val="000000"/>
                </a:solidFill>
                <a:latin typeface="Assistant"/>
              </a:rPr>
              <a:t>Easy to use</a:t>
            </a:r>
          </a:p>
          <a:p>
            <a:pPr marL="777240" lvl="1" indent="-388620" algn="l">
              <a:lnSpc>
                <a:spcPts val="4967"/>
              </a:lnSpc>
              <a:buFont typeface="Arial"/>
              <a:buChar char="•"/>
            </a:pPr>
            <a:r>
              <a:rPr lang="en-US" sz="3600">
                <a:solidFill>
                  <a:srgbClr val="000000"/>
                </a:solidFill>
                <a:latin typeface="Assistant"/>
              </a:rPr>
              <a:t>Automatically retrieve and collect all possible vacancies using specific filters from 3 websites</a:t>
            </a:r>
          </a:p>
          <a:p>
            <a:pPr marL="777240" lvl="1" indent="-388620" algn="l">
              <a:lnSpc>
                <a:spcPts val="4967"/>
              </a:lnSpc>
              <a:buFont typeface="Arial"/>
              <a:buChar char="•"/>
            </a:pPr>
            <a:r>
              <a:rPr lang="en-US" sz="3600">
                <a:solidFill>
                  <a:srgbClr val="000000"/>
                </a:solidFill>
                <a:latin typeface="Assistant"/>
              </a:rPr>
              <a:t>Extensibility(I can easily add new features in my App)</a:t>
            </a:r>
          </a:p>
          <a:p>
            <a:pPr marL="777240" lvl="1" indent="-388620" algn="l">
              <a:lnSpc>
                <a:spcPts val="4967"/>
              </a:lnSpc>
              <a:buFont typeface="Arial"/>
              <a:buChar char="•"/>
            </a:pPr>
            <a:r>
              <a:rPr lang="en-US" sz="3600">
                <a:solidFill>
                  <a:srgbClr val="000000"/>
                </a:solidFill>
                <a:latin typeface="Assistant"/>
              </a:rPr>
              <a:t>Convenient output data format with Excel file</a:t>
            </a:r>
          </a:p>
          <a:p>
            <a:pPr marL="777240" lvl="1" indent="-388620" algn="l">
              <a:lnSpc>
                <a:spcPts val="4967"/>
              </a:lnSpc>
              <a:buFont typeface="Arial"/>
              <a:buChar char="•"/>
            </a:pPr>
            <a:r>
              <a:rPr lang="en-US" sz="3600">
                <a:solidFill>
                  <a:srgbClr val="000000"/>
                </a:solidFill>
                <a:latin typeface="Assistant"/>
              </a:rPr>
              <a:t>Quick job search</a:t>
            </a:r>
          </a:p>
        </p:txBody>
      </p:sp>
      <p:sp>
        <p:nvSpPr>
          <p:cNvPr id="7" name="Freeform 7"/>
          <p:cNvSpPr/>
          <p:nvPr/>
        </p:nvSpPr>
        <p:spPr>
          <a:xfrm>
            <a:off x="15382247" y="7466735"/>
            <a:ext cx="2190928" cy="2190928"/>
          </a:xfrm>
          <a:custGeom>
            <a:avLst/>
            <a:gdLst/>
            <a:ahLst/>
            <a:cxnLst/>
            <a:rect l="l" t="t" r="r" b="b"/>
            <a:pathLst>
              <a:path w="2190928" h="2190928">
                <a:moveTo>
                  <a:pt x="0" y="0"/>
                </a:moveTo>
                <a:lnTo>
                  <a:pt x="2190928" y="0"/>
                </a:lnTo>
                <a:lnTo>
                  <a:pt x="2190928" y="2190929"/>
                </a:lnTo>
                <a:lnTo>
                  <a:pt x="0" y="219092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714825" y="351813"/>
            <a:ext cx="1821046" cy="1821043"/>
          </a:xfrm>
          <a:custGeom>
            <a:avLst/>
            <a:gdLst/>
            <a:ahLst/>
            <a:cxnLst/>
            <a:rect l="l" t="t" r="r" b="b"/>
            <a:pathLst>
              <a:path w="1821046" h="1821043">
                <a:moveTo>
                  <a:pt x="0" y="0"/>
                </a:moveTo>
                <a:lnTo>
                  <a:pt x="1821046" y="0"/>
                </a:lnTo>
                <a:lnTo>
                  <a:pt x="1821046" y="1821042"/>
                </a:lnTo>
                <a:lnTo>
                  <a:pt x="0" y="182104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17696" y="686232"/>
            <a:ext cx="762448" cy="1152204"/>
            <a:chOff x="0" y="0"/>
            <a:chExt cx="1016597" cy="1536272"/>
          </a:xfrm>
        </p:grpSpPr>
        <p:sp>
          <p:nvSpPr>
            <p:cNvPr id="3" name="Freeform 3"/>
            <p:cNvSpPr/>
            <p:nvPr/>
          </p:nvSpPr>
          <p:spPr>
            <a:xfrm>
              <a:off x="0" y="0"/>
              <a:ext cx="1016635" cy="1536319"/>
            </a:xfrm>
            <a:custGeom>
              <a:avLst/>
              <a:gdLst/>
              <a:ahLst/>
              <a:cxnLst/>
              <a:rect l="l" t="t" r="r" b="b"/>
              <a:pathLst>
                <a:path w="1016635" h="1536319">
                  <a:moveTo>
                    <a:pt x="0" y="0"/>
                  </a:moveTo>
                  <a:lnTo>
                    <a:pt x="1016635" y="0"/>
                  </a:lnTo>
                  <a:lnTo>
                    <a:pt x="1016635" y="1536319"/>
                  </a:lnTo>
                  <a:lnTo>
                    <a:pt x="0" y="1536319"/>
                  </a:lnTo>
                  <a:close/>
                </a:path>
              </a:pathLst>
            </a:custGeom>
            <a:solidFill>
              <a:srgbClr val="FFFFFF"/>
            </a:solidFill>
          </p:spPr>
        </p:sp>
      </p:grpSp>
      <p:sp>
        <p:nvSpPr>
          <p:cNvPr id="4" name="Freeform 4"/>
          <p:cNvSpPr/>
          <p:nvPr/>
        </p:nvSpPr>
        <p:spPr>
          <a:xfrm>
            <a:off x="16960208" y="768850"/>
            <a:ext cx="677422" cy="994812"/>
          </a:xfrm>
          <a:custGeom>
            <a:avLst/>
            <a:gdLst/>
            <a:ahLst/>
            <a:cxnLst/>
            <a:rect l="l" t="t" r="r" b="b"/>
            <a:pathLst>
              <a:path w="677422" h="994812">
                <a:moveTo>
                  <a:pt x="0" y="0"/>
                </a:moveTo>
                <a:lnTo>
                  <a:pt x="677422" y="0"/>
                </a:lnTo>
                <a:lnTo>
                  <a:pt x="677422" y="994812"/>
                </a:lnTo>
                <a:lnTo>
                  <a:pt x="0" y="994812"/>
                </a:lnTo>
                <a:lnTo>
                  <a:pt x="0" y="0"/>
                </a:lnTo>
                <a:close/>
              </a:path>
            </a:pathLst>
          </a:custGeom>
          <a:blipFill>
            <a:blip r:embed="rId3"/>
            <a:stretch>
              <a:fillRect l="-79" r="-79"/>
            </a:stretch>
          </a:blipFill>
        </p:spPr>
      </p:sp>
      <p:sp>
        <p:nvSpPr>
          <p:cNvPr id="5" name="Freeform 5"/>
          <p:cNvSpPr/>
          <p:nvPr/>
        </p:nvSpPr>
        <p:spPr>
          <a:xfrm>
            <a:off x="714825" y="351813"/>
            <a:ext cx="1821046" cy="1821043"/>
          </a:xfrm>
          <a:custGeom>
            <a:avLst/>
            <a:gdLst/>
            <a:ahLst/>
            <a:cxnLst/>
            <a:rect l="l" t="t" r="r" b="b"/>
            <a:pathLst>
              <a:path w="1821046" h="1821043">
                <a:moveTo>
                  <a:pt x="0" y="0"/>
                </a:moveTo>
                <a:lnTo>
                  <a:pt x="1821046" y="0"/>
                </a:lnTo>
                <a:lnTo>
                  <a:pt x="1821046" y="1821042"/>
                </a:lnTo>
                <a:lnTo>
                  <a:pt x="0" y="182104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3250625" y="6090475"/>
            <a:ext cx="1720379" cy="1799781"/>
          </a:xfrm>
          <a:custGeom>
            <a:avLst/>
            <a:gdLst/>
            <a:ahLst/>
            <a:cxnLst/>
            <a:rect l="l" t="t" r="r" b="b"/>
            <a:pathLst>
              <a:path w="1720379" h="1799781">
                <a:moveTo>
                  <a:pt x="0" y="0"/>
                </a:moveTo>
                <a:lnTo>
                  <a:pt x="1720379" y="0"/>
                </a:lnTo>
                <a:lnTo>
                  <a:pt x="1720379" y="1799781"/>
                </a:lnTo>
                <a:lnTo>
                  <a:pt x="0" y="1799781"/>
                </a:lnTo>
                <a:lnTo>
                  <a:pt x="0" y="0"/>
                </a:lnTo>
                <a:close/>
              </a:path>
            </a:pathLst>
          </a:custGeom>
          <a:blipFill>
            <a:blip r:embed="rId6"/>
            <a:stretch>
              <a:fillRect/>
            </a:stretch>
          </a:blipFill>
        </p:spPr>
      </p:sp>
      <p:sp>
        <p:nvSpPr>
          <p:cNvPr id="7" name="Freeform 7"/>
          <p:cNvSpPr/>
          <p:nvPr/>
        </p:nvSpPr>
        <p:spPr>
          <a:xfrm>
            <a:off x="8581575" y="3779380"/>
            <a:ext cx="8677725" cy="5955893"/>
          </a:xfrm>
          <a:custGeom>
            <a:avLst/>
            <a:gdLst/>
            <a:ahLst/>
            <a:cxnLst/>
            <a:rect l="l" t="t" r="r" b="b"/>
            <a:pathLst>
              <a:path w="8677725" h="5955893">
                <a:moveTo>
                  <a:pt x="0" y="0"/>
                </a:moveTo>
                <a:lnTo>
                  <a:pt x="8677725" y="0"/>
                </a:lnTo>
                <a:lnTo>
                  <a:pt x="8677725" y="5955892"/>
                </a:lnTo>
                <a:lnTo>
                  <a:pt x="0" y="5955892"/>
                </a:lnTo>
                <a:lnTo>
                  <a:pt x="0" y="0"/>
                </a:lnTo>
                <a:close/>
              </a:path>
            </a:pathLst>
          </a:custGeom>
          <a:blipFill>
            <a:blip r:embed="rId7"/>
            <a:stretch>
              <a:fillRect/>
            </a:stretch>
          </a:blipFill>
        </p:spPr>
      </p:sp>
      <p:sp>
        <p:nvSpPr>
          <p:cNvPr id="8" name="TextBox 8"/>
          <p:cNvSpPr txBox="1"/>
          <p:nvPr/>
        </p:nvSpPr>
        <p:spPr>
          <a:xfrm>
            <a:off x="5646427" y="647755"/>
            <a:ext cx="7622896" cy="761890"/>
          </a:xfrm>
          <a:prstGeom prst="rect">
            <a:avLst/>
          </a:prstGeom>
        </p:spPr>
        <p:txBody>
          <a:bodyPr lIns="0" tIns="0" rIns="0" bIns="0" rtlCol="0" anchor="t">
            <a:spAutoFit/>
          </a:bodyPr>
          <a:lstStyle/>
          <a:p>
            <a:pPr algn="l">
              <a:lnSpc>
                <a:spcPts val="6047"/>
              </a:lnSpc>
            </a:pPr>
            <a:r>
              <a:rPr lang="en-US" sz="5039">
                <a:solidFill>
                  <a:srgbClr val="000000"/>
                </a:solidFill>
                <a:latin typeface="Assistant Bold"/>
              </a:rPr>
              <a:t>Describe and show the bot</a:t>
            </a:r>
          </a:p>
        </p:txBody>
      </p:sp>
      <p:sp>
        <p:nvSpPr>
          <p:cNvPr id="9" name="TextBox 9"/>
          <p:cNvSpPr txBox="1"/>
          <p:nvPr/>
        </p:nvSpPr>
        <p:spPr>
          <a:xfrm>
            <a:off x="1028700" y="2339928"/>
            <a:ext cx="16858350" cy="1860804"/>
          </a:xfrm>
          <a:prstGeom prst="rect">
            <a:avLst/>
          </a:prstGeom>
        </p:spPr>
        <p:txBody>
          <a:bodyPr lIns="0" tIns="0" rIns="0" bIns="0" rtlCol="0" anchor="t">
            <a:spAutoFit/>
          </a:bodyPr>
          <a:lstStyle/>
          <a:p>
            <a:pPr algn="l">
              <a:lnSpc>
                <a:spcPts val="4967"/>
              </a:lnSpc>
            </a:pPr>
            <a:r>
              <a:rPr lang="en-US" sz="3600">
                <a:solidFill>
                  <a:srgbClr val="000000"/>
                </a:solidFill>
                <a:latin typeface="Assistant"/>
              </a:rPr>
              <a:t>With my App people can quickly and efficiently search for jobs that interest them with certain filters(Job title, Location, Maximum number of days ago a vacancy was posted, How many jobs do you want to get)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17696" y="686232"/>
            <a:ext cx="762448" cy="1152204"/>
            <a:chOff x="0" y="0"/>
            <a:chExt cx="1016597" cy="1536272"/>
          </a:xfrm>
        </p:grpSpPr>
        <p:sp>
          <p:nvSpPr>
            <p:cNvPr id="3" name="Freeform 3"/>
            <p:cNvSpPr/>
            <p:nvPr/>
          </p:nvSpPr>
          <p:spPr>
            <a:xfrm>
              <a:off x="0" y="0"/>
              <a:ext cx="1016635" cy="1536319"/>
            </a:xfrm>
            <a:custGeom>
              <a:avLst/>
              <a:gdLst/>
              <a:ahLst/>
              <a:cxnLst/>
              <a:rect l="l" t="t" r="r" b="b"/>
              <a:pathLst>
                <a:path w="1016635" h="1536319">
                  <a:moveTo>
                    <a:pt x="0" y="0"/>
                  </a:moveTo>
                  <a:lnTo>
                    <a:pt x="1016635" y="0"/>
                  </a:lnTo>
                  <a:lnTo>
                    <a:pt x="1016635" y="1536319"/>
                  </a:lnTo>
                  <a:lnTo>
                    <a:pt x="0" y="1536319"/>
                  </a:lnTo>
                  <a:close/>
                </a:path>
              </a:pathLst>
            </a:custGeom>
            <a:solidFill>
              <a:srgbClr val="FFFFFF"/>
            </a:solidFill>
          </p:spPr>
        </p:sp>
      </p:grpSp>
      <p:sp>
        <p:nvSpPr>
          <p:cNvPr id="4" name="Freeform 4"/>
          <p:cNvSpPr/>
          <p:nvPr/>
        </p:nvSpPr>
        <p:spPr>
          <a:xfrm>
            <a:off x="16960208" y="768850"/>
            <a:ext cx="677422" cy="994812"/>
          </a:xfrm>
          <a:custGeom>
            <a:avLst/>
            <a:gdLst/>
            <a:ahLst/>
            <a:cxnLst/>
            <a:rect l="l" t="t" r="r" b="b"/>
            <a:pathLst>
              <a:path w="677422" h="994812">
                <a:moveTo>
                  <a:pt x="0" y="0"/>
                </a:moveTo>
                <a:lnTo>
                  <a:pt x="677422" y="0"/>
                </a:lnTo>
                <a:lnTo>
                  <a:pt x="677422" y="994812"/>
                </a:lnTo>
                <a:lnTo>
                  <a:pt x="0" y="994812"/>
                </a:lnTo>
                <a:lnTo>
                  <a:pt x="0" y="0"/>
                </a:lnTo>
                <a:close/>
              </a:path>
            </a:pathLst>
          </a:custGeom>
          <a:blipFill>
            <a:blip r:embed="rId3"/>
            <a:stretch>
              <a:fillRect l="-79" r="-79"/>
            </a:stretch>
          </a:blipFill>
        </p:spPr>
      </p:sp>
      <p:sp>
        <p:nvSpPr>
          <p:cNvPr id="5" name="Freeform 5"/>
          <p:cNvSpPr/>
          <p:nvPr/>
        </p:nvSpPr>
        <p:spPr>
          <a:xfrm>
            <a:off x="714825" y="351813"/>
            <a:ext cx="1821046" cy="1821043"/>
          </a:xfrm>
          <a:custGeom>
            <a:avLst/>
            <a:gdLst/>
            <a:ahLst/>
            <a:cxnLst/>
            <a:rect l="l" t="t" r="r" b="b"/>
            <a:pathLst>
              <a:path w="1821046" h="1821043">
                <a:moveTo>
                  <a:pt x="0" y="0"/>
                </a:moveTo>
                <a:lnTo>
                  <a:pt x="1821046" y="0"/>
                </a:lnTo>
                <a:lnTo>
                  <a:pt x="1821046" y="1821042"/>
                </a:lnTo>
                <a:lnTo>
                  <a:pt x="0" y="182104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3362753" y="4200732"/>
            <a:ext cx="3597455" cy="3819227"/>
          </a:xfrm>
          <a:custGeom>
            <a:avLst/>
            <a:gdLst/>
            <a:ahLst/>
            <a:cxnLst/>
            <a:rect l="l" t="t" r="r" b="b"/>
            <a:pathLst>
              <a:path w="3597455" h="3819227">
                <a:moveTo>
                  <a:pt x="0" y="0"/>
                </a:moveTo>
                <a:lnTo>
                  <a:pt x="3597455" y="0"/>
                </a:lnTo>
                <a:lnTo>
                  <a:pt x="3597455" y="3819227"/>
                </a:lnTo>
                <a:lnTo>
                  <a:pt x="0" y="3819227"/>
                </a:lnTo>
                <a:lnTo>
                  <a:pt x="0" y="0"/>
                </a:lnTo>
                <a:close/>
              </a:path>
            </a:pathLst>
          </a:custGeom>
          <a:blipFill>
            <a:blip r:embed="rId6"/>
            <a:stretch>
              <a:fillRect/>
            </a:stretch>
          </a:blipFill>
        </p:spPr>
      </p:sp>
      <p:sp>
        <p:nvSpPr>
          <p:cNvPr id="7" name="Freeform 7"/>
          <p:cNvSpPr/>
          <p:nvPr/>
        </p:nvSpPr>
        <p:spPr>
          <a:xfrm>
            <a:off x="4407081" y="3853156"/>
            <a:ext cx="8360854" cy="6030937"/>
          </a:xfrm>
          <a:custGeom>
            <a:avLst/>
            <a:gdLst/>
            <a:ahLst/>
            <a:cxnLst/>
            <a:rect l="l" t="t" r="r" b="b"/>
            <a:pathLst>
              <a:path w="8360854" h="6030937">
                <a:moveTo>
                  <a:pt x="0" y="0"/>
                </a:moveTo>
                <a:lnTo>
                  <a:pt x="8360854" y="0"/>
                </a:lnTo>
                <a:lnTo>
                  <a:pt x="8360854" y="6030937"/>
                </a:lnTo>
                <a:lnTo>
                  <a:pt x="0" y="6030937"/>
                </a:lnTo>
                <a:lnTo>
                  <a:pt x="0" y="0"/>
                </a:lnTo>
                <a:close/>
              </a:path>
            </a:pathLst>
          </a:custGeom>
          <a:blipFill>
            <a:blip r:embed="rId7"/>
            <a:stretch>
              <a:fillRect/>
            </a:stretch>
          </a:blipFill>
        </p:spPr>
      </p:sp>
      <p:sp>
        <p:nvSpPr>
          <p:cNvPr id="8" name="TextBox 8"/>
          <p:cNvSpPr txBox="1"/>
          <p:nvPr/>
        </p:nvSpPr>
        <p:spPr>
          <a:xfrm>
            <a:off x="5646427" y="647755"/>
            <a:ext cx="7622896" cy="761890"/>
          </a:xfrm>
          <a:prstGeom prst="rect">
            <a:avLst/>
          </a:prstGeom>
        </p:spPr>
        <p:txBody>
          <a:bodyPr lIns="0" tIns="0" rIns="0" bIns="0" rtlCol="0" anchor="t">
            <a:spAutoFit/>
          </a:bodyPr>
          <a:lstStyle/>
          <a:p>
            <a:pPr algn="l">
              <a:lnSpc>
                <a:spcPts val="6047"/>
              </a:lnSpc>
            </a:pPr>
            <a:r>
              <a:rPr lang="en-US" sz="5039">
                <a:solidFill>
                  <a:srgbClr val="000000"/>
                </a:solidFill>
                <a:latin typeface="Assistant Bold"/>
              </a:rPr>
              <a:t>Describe and show the bot</a:t>
            </a:r>
          </a:p>
        </p:txBody>
      </p:sp>
      <p:sp>
        <p:nvSpPr>
          <p:cNvPr id="9" name="TextBox 9"/>
          <p:cNvSpPr txBox="1"/>
          <p:nvPr/>
        </p:nvSpPr>
        <p:spPr>
          <a:xfrm>
            <a:off x="1028700" y="2339928"/>
            <a:ext cx="16858350" cy="1860804"/>
          </a:xfrm>
          <a:prstGeom prst="rect">
            <a:avLst/>
          </a:prstGeom>
        </p:spPr>
        <p:txBody>
          <a:bodyPr lIns="0" tIns="0" rIns="0" bIns="0" rtlCol="0" anchor="t">
            <a:spAutoFit/>
          </a:bodyPr>
          <a:lstStyle/>
          <a:p>
            <a:pPr algn="l">
              <a:lnSpc>
                <a:spcPts val="4967"/>
              </a:lnSpc>
            </a:pPr>
            <a:r>
              <a:rPr lang="en-US" sz="3600">
                <a:solidFill>
                  <a:srgbClr val="000000"/>
                </a:solidFill>
                <a:latin typeface="Assistant"/>
              </a:rPr>
              <a:t>My application has a time limit for posting a job (maximum 31 days,  minimum 1), you can also find only 225 vacancies and you cannot leave the fields empty, otherwise it will throw an error.</a:t>
            </a:r>
          </a:p>
        </p:txBody>
      </p:sp>
      <p:sp>
        <p:nvSpPr>
          <p:cNvPr id="10" name="Freeform 10"/>
          <p:cNvSpPr/>
          <p:nvPr/>
        </p:nvSpPr>
        <p:spPr>
          <a:xfrm>
            <a:off x="1153738" y="5594253"/>
            <a:ext cx="2764267" cy="2548743"/>
          </a:xfrm>
          <a:custGeom>
            <a:avLst/>
            <a:gdLst/>
            <a:ahLst/>
            <a:cxnLst/>
            <a:rect l="l" t="t" r="r" b="b"/>
            <a:pathLst>
              <a:path w="2764267" h="2548743">
                <a:moveTo>
                  <a:pt x="0" y="0"/>
                </a:moveTo>
                <a:lnTo>
                  <a:pt x="2764266" y="0"/>
                </a:lnTo>
                <a:lnTo>
                  <a:pt x="2764266" y="2548743"/>
                </a:lnTo>
                <a:lnTo>
                  <a:pt x="0" y="254874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17696" y="686232"/>
            <a:ext cx="762448" cy="1152204"/>
            <a:chOff x="0" y="0"/>
            <a:chExt cx="1016597" cy="1536272"/>
          </a:xfrm>
        </p:grpSpPr>
        <p:sp>
          <p:nvSpPr>
            <p:cNvPr id="3" name="Freeform 3"/>
            <p:cNvSpPr/>
            <p:nvPr/>
          </p:nvSpPr>
          <p:spPr>
            <a:xfrm>
              <a:off x="0" y="0"/>
              <a:ext cx="1016635" cy="1536319"/>
            </a:xfrm>
            <a:custGeom>
              <a:avLst/>
              <a:gdLst/>
              <a:ahLst/>
              <a:cxnLst/>
              <a:rect l="l" t="t" r="r" b="b"/>
              <a:pathLst>
                <a:path w="1016635" h="1536319">
                  <a:moveTo>
                    <a:pt x="0" y="0"/>
                  </a:moveTo>
                  <a:lnTo>
                    <a:pt x="1016635" y="0"/>
                  </a:lnTo>
                  <a:lnTo>
                    <a:pt x="1016635" y="1536319"/>
                  </a:lnTo>
                  <a:lnTo>
                    <a:pt x="0" y="1536319"/>
                  </a:lnTo>
                  <a:close/>
                </a:path>
              </a:pathLst>
            </a:custGeom>
            <a:solidFill>
              <a:srgbClr val="FFFFFF"/>
            </a:solidFill>
          </p:spPr>
        </p:sp>
      </p:grpSp>
      <p:sp>
        <p:nvSpPr>
          <p:cNvPr id="4" name="Freeform 4"/>
          <p:cNvSpPr/>
          <p:nvPr/>
        </p:nvSpPr>
        <p:spPr>
          <a:xfrm>
            <a:off x="16960209" y="267522"/>
            <a:ext cx="677422" cy="994812"/>
          </a:xfrm>
          <a:custGeom>
            <a:avLst/>
            <a:gdLst/>
            <a:ahLst/>
            <a:cxnLst/>
            <a:rect l="l" t="t" r="r" b="b"/>
            <a:pathLst>
              <a:path w="677422" h="994812">
                <a:moveTo>
                  <a:pt x="0" y="0"/>
                </a:moveTo>
                <a:lnTo>
                  <a:pt x="677422" y="0"/>
                </a:lnTo>
                <a:lnTo>
                  <a:pt x="677422" y="994812"/>
                </a:lnTo>
                <a:lnTo>
                  <a:pt x="0" y="994812"/>
                </a:lnTo>
                <a:lnTo>
                  <a:pt x="0" y="0"/>
                </a:lnTo>
                <a:close/>
              </a:path>
            </a:pathLst>
          </a:custGeom>
          <a:blipFill>
            <a:blip r:embed="rId3"/>
            <a:stretch>
              <a:fillRect l="-79" r="-79"/>
            </a:stretch>
          </a:blipFill>
        </p:spPr>
      </p:sp>
      <p:sp>
        <p:nvSpPr>
          <p:cNvPr id="5" name="Freeform 5"/>
          <p:cNvSpPr/>
          <p:nvPr/>
        </p:nvSpPr>
        <p:spPr>
          <a:xfrm>
            <a:off x="953583" y="255518"/>
            <a:ext cx="1006818" cy="1006816"/>
          </a:xfrm>
          <a:custGeom>
            <a:avLst/>
            <a:gdLst/>
            <a:ahLst/>
            <a:cxnLst/>
            <a:rect l="l" t="t" r="r" b="b"/>
            <a:pathLst>
              <a:path w="1006818" h="1006816">
                <a:moveTo>
                  <a:pt x="0" y="0"/>
                </a:moveTo>
                <a:lnTo>
                  <a:pt x="1006818" y="0"/>
                </a:lnTo>
                <a:lnTo>
                  <a:pt x="1006818" y="1006816"/>
                </a:lnTo>
                <a:lnTo>
                  <a:pt x="0" y="100681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911070" y="3363559"/>
            <a:ext cx="16726561" cy="5894741"/>
          </a:xfrm>
          <a:custGeom>
            <a:avLst/>
            <a:gdLst/>
            <a:ahLst/>
            <a:cxnLst/>
            <a:rect l="l" t="t" r="r" b="b"/>
            <a:pathLst>
              <a:path w="16726561" h="5894741">
                <a:moveTo>
                  <a:pt x="0" y="0"/>
                </a:moveTo>
                <a:lnTo>
                  <a:pt x="16726561" y="0"/>
                </a:lnTo>
                <a:lnTo>
                  <a:pt x="16726561" y="5894741"/>
                </a:lnTo>
                <a:lnTo>
                  <a:pt x="0" y="5894741"/>
                </a:lnTo>
                <a:lnTo>
                  <a:pt x="0" y="0"/>
                </a:lnTo>
                <a:close/>
              </a:path>
            </a:pathLst>
          </a:custGeom>
          <a:blipFill>
            <a:blip r:embed="rId6"/>
            <a:stretch>
              <a:fillRect/>
            </a:stretch>
          </a:blipFill>
        </p:spPr>
      </p:sp>
      <p:sp>
        <p:nvSpPr>
          <p:cNvPr id="7" name="TextBox 7"/>
          <p:cNvSpPr txBox="1"/>
          <p:nvPr/>
        </p:nvSpPr>
        <p:spPr>
          <a:xfrm>
            <a:off x="5646576" y="266810"/>
            <a:ext cx="7622896" cy="761890"/>
          </a:xfrm>
          <a:prstGeom prst="rect">
            <a:avLst/>
          </a:prstGeom>
        </p:spPr>
        <p:txBody>
          <a:bodyPr lIns="0" tIns="0" rIns="0" bIns="0" rtlCol="0" anchor="t">
            <a:spAutoFit/>
          </a:bodyPr>
          <a:lstStyle/>
          <a:p>
            <a:pPr algn="l">
              <a:lnSpc>
                <a:spcPts val="6047"/>
              </a:lnSpc>
            </a:pPr>
            <a:r>
              <a:rPr lang="en-US" sz="5039">
                <a:solidFill>
                  <a:srgbClr val="000000"/>
                </a:solidFill>
                <a:latin typeface="Assistant Bold"/>
              </a:rPr>
              <a:t>Describe and show the bot</a:t>
            </a:r>
          </a:p>
        </p:txBody>
      </p:sp>
      <p:sp>
        <p:nvSpPr>
          <p:cNvPr id="8" name="TextBox 8"/>
          <p:cNvSpPr txBox="1"/>
          <p:nvPr/>
        </p:nvSpPr>
        <p:spPr>
          <a:xfrm>
            <a:off x="1960401" y="1781286"/>
            <a:ext cx="14957295" cy="1232154"/>
          </a:xfrm>
          <a:prstGeom prst="rect">
            <a:avLst/>
          </a:prstGeom>
        </p:spPr>
        <p:txBody>
          <a:bodyPr lIns="0" tIns="0" rIns="0" bIns="0" rtlCol="0" anchor="t">
            <a:spAutoFit/>
          </a:bodyPr>
          <a:lstStyle/>
          <a:p>
            <a:pPr algn="l">
              <a:lnSpc>
                <a:spcPts val="4967"/>
              </a:lnSpc>
            </a:pPr>
            <a:r>
              <a:rPr lang="en-US" sz="3600">
                <a:solidFill>
                  <a:srgbClr val="000000"/>
                </a:solidFill>
                <a:latin typeface="Assistant"/>
              </a:rPr>
              <a:t>if fewer vacancies are found than you set, my application will display all possible, if no vacancies were found at all, it will display an empty file.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17696" y="686232"/>
            <a:ext cx="762448" cy="1152204"/>
            <a:chOff x="0" y="0"/>
            <a:chExt cx="1016597" cy="1536272"/>
          </a:xfrm>
        </p:grpSpPr>
        <p:sp>
          <p:nvSpPr>
            <p:cNvPr id="3" name="Freeform 3"/>
            <p:cNvSpPr/>
            <p:nvPr/>
          </p:nvSpPr>
          <p:spPr>
            <a:xfrm>
              <a:off x="0" y="0"/>
              <a:ext cx="1016635" cy="1536319"/>
            </a:xfrm>
            <a:custGeom>
              <a:avLst/>
              <a:gdLst/>
              <a:ahLst/>
              <a:cxnLst/>
              <a:rect l="l" t="t" r="r" b="b"/>
              <a:pathLst>
                <a:path w="1016635" h="1536319">
                  <a:moveTo>
                    <a:pt x="0" y="0"/>
                  </a:moveTo>
                  <a:lnTo>
                    <a:pt x="1016635" y="0"/>
                  </a:lnTo>
                  <a:lnTo>
                    <a:pt x="1016635" y="1536319"/>
                  </a:lnTo>
                  <a:lnTo>
                    <a:pt x="0" y="1536319"/>
                  </a:lnTo>
                  <a:close/>
                </a:path>
              </a:pathLst>
            </a:custGeom>
            <a:solidFill>
              <a:srgbClr val="FFFFFF"/>
            </a:solidFill>
          </p:spPr>
        </p:sp>
      </p:grpSp>
      <p:sp>
        <p:nvSpPr>
          <p:cNvPr id="4" name="Freeform 4"/>
          <p:cNvSpPr/>
          <p:nvPr/>
        </p:nvSpPr>
        <p:spPr>
          <a:xfrm>
            <a:off x="16960209" y="267522"/>
            <a:ext cx="677422" cy="994812"/>
          </a:xfrm>
          <a:custGeom>
            <a:avLst/>
            <a:gdLst/>
            <a:ahLst/>
            <a:cxnLst/>
            <a:rect l="l" t="t" r="r" b="b"/>
            <a:pathLst>
              <a:path w="677422" h="994812">
                <a:moveTo>
                  <a:pt x="0" y="0"/>
                </a:moveTo>
                <a:lnTo>
                  <a:pt x="677422" y="0"/>
                </a:lnTo>
                <a:lnTo>
                  <a:pt x="677422" y="994812"/>
                </a:lnTo>
                <a:lnTo>
                  <a:pt x="0" y="994812"/>
                </a:lnTo>
                <a:lnTo>
                  <a:pt x="0" y="0"/>
                </a:lnTo>
                <a:close/>
              </a:path>
            </a:pathLst>
          </a:custGeom>
          <a:blipFill>
            <a:blip r:embed="rId3"/>
            <a:stretch>
              <a:fillRect l="-79" r="-79"/>
            </a:stretch>
          </a:blipFill>
        </p:spPr>
      </p:sp>
      <p:sp>
        <p:nvSpPr>
          <p:cNvPr id="5" name="Freeform 5"/>
          <p:cNvSpPr/>
          <p:nvPr/>
        </p:nvSpPr>
        <p:spPr>
          <a:xfrm>
            <a:off x="415580" y="237241"/>
            <a:ext cx="1582921" cy="1582918"/>
          </a:xfrm>
          <a:custGeom>
            <a:avLst/>
            <a:gdLst/>
            <a:ahLst/>
            <a:cxnLst/>
            <a:rect l="l" t="t" r="r" b="b"/>
            <a:pathLst>
              <a:path w="1582921" h="1582918">
                <a:moveTo>
                  <a:pt x="0" y="0"/>
                </a:moveTo>
                <a:lnTo>
                  <a:pt x="1582921" y="0"/>
                </a:lnTo>
                <a:lnTo>
                  <a:pt x="1582921" y="1582918"/>
                </a:lnTo>
                <a:lnTo>
                  <a:pt x="0" y="158291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864336" y="1903599"/>
            <a:ext cx="8593762" cy="5976977"/>
          </a:xfrm>
          <a:custGeom>
            <a:avLst/>
            <a:gdLst/>
            <a:ahLst/>
            <a:cxnLst/>
            <a:rect l="l" t="t" r="r" b="b"/>
            <a:pathLst>
              <a:path w="8593762" h="5976977">
                <a:moveTo>
                  <a:pt x="0" y="0"/>
                </a:moveTo>
                <a:lnTo>
                  <a:pt x="8593762" y="0"/>
                </a:lnTo>
                <a:lnTo>
                  <a:pt x="8593762" y="5976976"/>
                </a:lnTo>
                <a:lnTo>
                  <a:pt x="0" y="5976976"/>
                </a:lnTo>
                <a:lnTo>
                  <a:pt x="0" y="0"/>
                </a:lnTo>
                <a:close/>
              </a:path>
            </a:pathLst>
          </a:custGeom>
          <a:blipFill>
            <a:blip r:embed="rId6"/>
            <a:stretch>
              <a:fillRect/>
            </a:stretch>
          </a:blipFill>
        </p:spPr>
      </p:sp>
      <p:sp>
        <p:nvSpPr>
          <p:cNvPr id="7" name="TextBox 7"/>
          <p:cNvSpPr txBox="1"/>
          <p:nvPr/>
        </p:nvSpPr>
        <p:spPr>
          <a:xfrm>
            <a:off x="5646650" y="500444"/>
            <a:ext cx="7622896" cy="761890"/>
          </a:xfrm>
          <a:prstGeom prst="rect">
            <a:avLst/>
          </a:prstGeom>
        </p:spPr>
        <p:txBody>
          <a:bodyPr lIns="0" tIns="0" rIns="0" bIns="0" rtlCol="0" anchor="t">
            <a:spAutoFit/>
          </a:bodyPr>
          <a:lstStyle/>
          <a:p>
            <a:pPr algn="l">
              <a:lnSpc>
                <a:spcPts val="6047"/>
              </a:lnSpc>
            </a:pPr>
            <a:r>
              <a:rPr lang="en-US" sz="5039">
                <a:solidFill>
                  <a:srgbClr val="000000"/>
                </a:solidFill>
                <a:latin typeface="Assistant Bold"/>
              </a:rPr>
              <a:t>Describe and show the bot</a:t>
            </a:r>
          </a:p>
        </p:txBody>
      </p:sp>
      <p:sp>
        <p:nvSpPr>
          <p:cNvPr id="8" name="TextBox 8"/>
          <p:cNvSpPr txBox="1"/>
          <p:nvPr/>
        </p:nvSpPr>
        <p:spPr>
          <a:xfrm>
            <a:off x="10014483" y="3618785"/>
            <a:ext cx="6903213" cy="3118104"/>
          </a:xfrm>
          <a:prstGeom prst="rect">
            <a:avLst/>
          </a:prstGeom>
        </p:spPr>
        <p:txBody>
          <a:bodyPr lIns="0" tIns="0" rIns="0" bIns="0" rtlCol="0" anchor="t">
            <a:spAutoFit/>
          </a:bodyPr>
          <a:lstStyle/>
          <a:p>
            <a:pPr algn="l">
              <a:lnSpc>
                <a:spcPts val="4967"/>
              </a:lnSpc>
            </a:pPr>
            <a:r>
              <a:rPr lang="en-US" sz="3600">
                <a:solidFill>
                  <a:srgbClr val="000000"/>
                </a:solidFill>
                <a:latin typeface="Assistant"/>
              </a:rPr>
              <a:t>After entering all the filters, you need to click on the button ‘Find jobs’ and my program will begin searching for vacancies and generation Excel file.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17696" y="686232"/>
            <a:ext cx="762448" cy="1152204"/>
            <a:chOff x="0" y="0"/>
            <a:chExt cx="1016597" cy="1536272"/>
          </a:xfrm>
        </p:grpSpPr>
        <p:sp>
          <p:nvSpPr>
            <p:cNvPr id="3" name="Freeform 3"/>
            <p:cNvSpPr/>
            <p:nvPr/>
          </p:nvSpPr>
          <p:spPr>
            <a:xfrm>
              <a:off x="0" y="0"/>
              <a:ext cx="1016635" cy="1536319"/>
            </a:xfrm>
            <a:custGeom>
              <a:avLst/>
              <a:gdLst/>
              <a:ahLst/>
              <a:cxnLst/>
              <a:rect l="l" t="t" r="r" b="b"/>
              <a:pathLst>
                <a:path w="1016635" h="1536319">
                  <a:moveTo>
                    <a:pt x="0" y="0"/>
                  </a:moveTo>
                  <a:lnTo>
                    <a:pt x="1016635" y="0"/>
                  </a:lnTo>
                  <a:lnTo>
                    <a:pt x="1016635" y="1536319"/>
                  </a:lnTo>
                  <a:lnTo>
                    <a:pt x="0" y="1536319"/>
                  </a:lnTo>
                  <a:close/>
                </a:path>
              </a:pathLst>
            </a:custGeom>
            <a:solidFill>
              <a:srgbClr val="FFFFFF"/>
            </a:solidFill>
          </p:spPr>
        </p:sp>
      </p:grpSp>
      <p:sp>
        <p:nvSpPr>
          <p:cNvPr id="4" name="Freeform 4"/>
          <p:cNvSpPr/>
          <p:nvPr/>
        </p:nvSpPr>
        <p:spPr>
          <a:xfrm>
            <a:off x="16960209" y="267522"/>
            <a:ext cx="677422" cy="994812"/>
          </a:xfrm>
          <a:custGeom>
            <a:avLst/>
            <a:gdLst/>
            <a:ahLst/>
            <a:cxnLst/>
            <a:rect l="l" t="t" r="r" b="b"/>
            <a:pathLst>
              <a:path w="677422" h="994812">
                <a:moveTo>
                  <a:pt x="0" y="0"/>
                </a:moveTo>
                <a:lnTo>
                  <a:pt x="677422" y="0"/>
                </a:lnTo>
                <a:lnTo>
                  <a:pt x="677422" y="994812"/>
                </a:lnTo>
                <a:lnTo>
                  <a:pt x="0" y="994812"/>
                </a:lnTo>
                <a:lnTo>
                  <a:pt x="0" y="0"/>
                </a:lnTo>
                <a:close/>
              </a:path>
            </a:pathLst>
          </a:custGeom>
          <a:blipFill>
            <a:blip r:embed="rId5"/>
            <a:stretch>
              <a:fillRect l="-79" r="-79"/>
            </a:stretch>
          </a:blipFill>
        </p:spPr>
      </p:sp>
      <p:sp>
        <p:nvSpPr>
          <p:cNvPr id="5" name="Freeform 5"/>
          <p:cNvSpPr/>
          <p:nvPr/>
        </p:nvSpPr>
        <p:spPr>
          <a:xfrm>
            <a:off x="415580" y="237241"/>
            <a:ext cx="1320892" cy="1320890"/>
          </a:xfrm>
          <a:custGeom>
            <a:avLst/>
            <a:gdLst/>
            <a:ahLst/>
            <a:cxnLst/>
            <a:rect l="l" t="t" r="r" b="b"/>
            <a:pathLst>
              <a:path w="1320892" h="1320890">
                <a:moveTo>
                  <a:pt x="0" y="0"/>
                </a:moveTo>
                <a:lnTo>
                  <a:pt x="1320893" y="0"/>
                </a:lnTo>
                <a:lnTo>
                  <a:pt x="1320893" y="1320890"/>
                </a:lnTo>
                <a:lnTo>
                  <a:pt x="0" y="132089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28987" t="12664" r="30104" b="6276"/>
          <a:stretch>
            <a:fillRect/>
          </a:stretch>
        </p:blipFill>
        <p:spPr>
          <a:xfrm>
            <a:off x="9823985" y="1794281"/>
            <a:ext cx="6011667" cy="6698438"/>
          </a:xfrm>
          <a:prstGeom prst="rect">
            <a:avLst/>
          </a:prstGeom>
        </p:spPr>
      </p:pic>
      <p:sp>
        <p:nvSpPr>
          <p:cNvPr id="7" name="TextBox 7"/>
          <p:cNvSpPr txBox="1"/>
          <p:nvPr/>
        </p:nvSpPr>
        <p:spPr>
          <a:xfrm>
            <a:off x="5646650" y="500444"/>
            <a:ext cx="7622896" cy="761890"/>
          </a:xfrm>
          <a:prstGeom prst="rect">
            <a:avLst/>
          </a:prstGeom>
        </p:spPr>
        <p:txBody>
          <a:bodyPr lIns="0" tIns="0" rIns="0" bIns="0" rtlCol="0" anchor="t">
            <a:spAutoFit/>
          </a:bodyPr>
          <a:lstStyle/>
          <a:p>
            <a:pPr algn="l">
              <a:lnSpc>
                <a:spcPts val="6047"/>
              </a:lnSpc>
            </a:pPr>
            <a:r>
              <a:rPr lang="en-US" sz="5039">
                <a:solidFill>
                  <a:srgbClr val="000000"/>
                </a:solidFill>
                <a:latin typeface="Assistant Bold"/>
              </a:rPr>
              <a:t>Describe and show the bot</a:t>
            </a:r>
          </a:p>
        </p:txBody>
      </p:sp>
      <p:sp>
        <p:nvSpPr>
          <p:cNvPr id="8" name="TextBox 8"/>
          <p:cNvSpPr txBox="1"/>
          <p:nvPr/>
        </p:nvSpPr>
        <p:spPr>
          <a:xfrm>
            <a:off x="1529543" y="2927223"/>
            <a:ext cx="6903213" cy="4375404"/>
          </a:xfrm>
          <a:prstGeom prst="rect">
            <a:avLst/>
          </a:prstGeom>
        </p:spPr>
        <p:txBody>
          <a:bodyPr lIns="0" tIns="0" rIns="0" bIns="0" rtlCol="0" anchor="t">
            <a:spAutoFit/>
          </a:bodyPr>
          <a:lstStyle/>
          <a:p>
            <a:pPr algn="l">
              <a:lnSpc>
                <a:spcPts val="4967"/>
              </a:lnSpc>
            </a:pPr>
            <a:r>
              <a:rPr lang="en-US" sz="3600">
                <a:solidFill>
                  <a:srgbClr val="000000"/>
                </a:solidFill>
                <a:latin typeface="Assistant"/>
              </a:rPr>
              <a:t>After clicking on the button, the user will be redirected to a waiting page while the program receives data from websites with jobs (on average this takes from 45 seconds to 2 minutes).</a:t>
            </a:r>
          </a:p>
          <a:p>
            <a:pPr algn="l">
              <a:lnSpc>
                <a:spcPts val="4967"/>
              </a:lnSpc>
            </a:pPr>
            <a:endParaRPr lang="en-US" sz="3600">
              <a:solidFill>
                <a:srgbClr val="000000"/>
              </a:solidFill>
              <a:latin typeface="Assistant"/>
            </a:endParaRPr>
          </a:p>
        </p:txBody>
      </p:sp>
      <p:sp>
        <p:nvSpPr>
          <p:cNvPr id="9" name="Freeform 9"/>
          <p:cNvSpPr/>
          <p:nvPr/>
        </p:nvSpPr>
        <p:spPr>
          <a:xfrm>
            <a:off x="5299601" y="6709557"/>
            <a:ext cx="2764267" cy="2548743"/>
          </a:xfrm>
          <a:custGeom>
            <a:avLst/>
            <a:gdLst/>
            <a:ahLst/>
            <a:cxnLst/>
            <a:rect l="l" t="t" r="r" b="b"/>
            <a:pathLst>
              <a:path w="2764267" h="2548743">
                <a:moveTo>
                  <a:pt x="0" y="0"/>
                </a:moveTo>
                <a:lnTo>
                  <a:pt x="2764267" y="0"/>
                </a:lnTo>
                <a:lnTo>
                  <a:pt x="2764267" y="2548743"/>
                </a:lnTo>
                <a:lnTo>
                  <a:pt x="0" y="2548743"/>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Tree>
  </p:cSld>
  <p:clrMapOvr>
    <a:masterClrMapping/>
  </p:clrMapOvr>
  <p:timing>
    <p:tnLst>
      <p:par>
        <p:cTn id="1" dur="indefinite" restart="never" nodeType="tmRoot">
          <p:childTnLst>
            <p:video>
              <p:cMediaNode vol="0">
                <p:cTn id="2" fill="hold" display="0">
                  <p:stCondLst>
                    <p:cond delay="indefinite"/>
                  </p:stCondLst>
                </p:cTn>
                <p:tgtEl>
                  <p:spTgt spid="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505</Words>
  <Application>Microsoft Office PowerPoint</Application>
  <PresentationFormat>Произвольный</PresentationFormat>
  <Paragraphs>80</Paragraphs>
  <Slides>15</Slides>
  <Notes>15</Notes>
  <HiddenSlides>0</HiddenSlides>
  <MMClips>2</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15</vt:i4>
      </vt:variant>
    </vt:vector>
  </HeadingPairs>
  <TitlesOfParts>
    <vt:vector size="20" baseType="lpstr">
      <vt:lpstr>Assistant</vt:lpstr>
      <vt:lpstr>Calibri</vt:lpstr>
      <vt:lpstr>Assistant Bold</vt:lpstr>
      <vt:lpstr>Arial</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ReDI_Presentation_Template_ver_1.0.pptx</dc:title>
  <cp:lastModifiedBy>Пользователь</cp:lastModifiedBy>
  <cp:revision>2</cp:revision>
  <dcterms:created xsi:type="dcterms:W3CDTF">2006-08-16T00:00:00Z</dcterms:created>
  <dcterms:modified xsi:type="dcterms:W3CDTF">2024-06-07T13:08:01Z</dcterms:modified>
  <dc:identifier>DAF1HIS5Eos</dc:identifier>
</cp:coreProperties>
</file>